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2"/>
  </p:notesMasterIdLst>
  <p:sldIdLst>
    <p:sldId id="302" r:id="rId5"/>
    <p:sldId id="310" r:id="rId6"/>
    <p:sldId id="303" r:id="rId7"/>
    <p:sldId id="311" r:id="rId8"/>
    <p:sldId id="304" r:id="rId9"/>
    <p:sldId id="305" r:id="rId10"/>
    <p:sldId id="306" r:id="rId11"/>
    <p:sldId id="307" r:id="rId12"/>
    <p:sldId id="308" r:id="rId13"/>
    <p:sldId id="292" r:id="rId14"/>
    <p:sldId id="294" r:id="rId15"/>
    <p:sldId id="295" r:id="rId16"/>
    <p:sldId id="297" r:id="rId17"/>
    <p:sldId id="300" r:id="rId18"/>
    <p:sldId id="296" r:id="rId19"/>
    <p:sldId id="301" r:id="rId20"/>
    <p:sldId id="298" r:id="rId21"/>
  </p:sldIdLst>
  <p:sldSz cx="12192000" cy="6858000"/>
  <p:notesSz cx="6662738"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a:srgbClr val="FFFFFF"/>
    <a:srgbClr val="FF33CC"/>
    <a:srgbClr val="BA16AE"/>
    <a:srgbClr val="FF66CC"/>
    <a:srgbClr val="00FF00"/>
    <a:srgbClr val="66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1F4B320-3014-E8DB-3256-6B213F74C288}" v="21" dt="2020-10-14T06:28:13.053"/>
    <p1510:client id="{6175C506-15D2-21DE-CB90-30569FC9EC94}" v="37" dt="2020-07-01T13:30:52.89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3862" autoAdjust="0"/>
  </p:normalViewPr>
  <p:slideViewPr>
    <p:cSldViewPr snapToGrid="0">
      <p:cViewPr varScale="1">
        <p:scale>
          <a:sx n="54" d="100"/>
          <a:sy n="54" d="100"/>
        </p:scale>
        <p:origin x="135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Edwards" userId="S::jedwards@sthugh-of-lincoln.surrey.sch.uk::af5fb8f6-05e9-4195-b8f4-83c5a85273c4" providerId="AD" clId="Web-{6175C506-15D2-21DE-CB90-30569FC9EC94}"/>
    <pc:docChg chg="modSld">
      <pc:chgData name="Mrs Edwards" userId="S::jedwards@sthugh-of-lincoln.surrey.sch.uk::af5fb8f6-05e9-4195-b8f4-83c5a85273c4" providerId="AD" clId="Web-{6175C506-15D2-21DE-CB90-30569FC9EC94}" dt="2020-07-01T13:30:52.064" v="35" actId="20577"/>
      <pc:docMkLst>
        <pc:docMk/>
      </pc:docMkLst>
      <pc:sldChg chg="modSp">
        <pc:chgData name="Mrs Edwards" userId="S::jedwards@sthugh-of-lincoln.surrey.sch.uk::af5fb8f6-05e9-4195-b8f4-83c5a85273c4" providerId="AD" clId="Web-{6175C506-15D2-21DE-CB90-30569FC9EC94}" dt="2020-07-01T13:30:23.546" v="34" actId="1076"/>
        <pc:sldMkLst>
          <pc:docMk/>
          <pc:sldMk cId="3934751060" sldId="267"/>
        </pc:sldMkLst>
        <pc:spChg chg="mod">
          <ac:chgData name="Mrs Edwards" userId="S::jedwards@sthugh-of-lincoln.surrey.sch.uk::af5fb8f6-05e9-4195-b8f4-83c5a85273c4" providerId="AD" clId="Web-{6175C506-15D2-21DE-CB90-30569FC9EC94}" dt="2020-07-01T13:30:10.061" v="30" actId="14100"/>
          <ac:spMkLst>
            <pc:docMk/>
            <pc:sldMk cId="3934751060" sldId="267"/>
            <ac:spMk id="21" creationId="{00000000-0000-0000-0000-000000000000}"/>
          </ac:spMkLst>
        </pc:spChg>
        <pc:picChg chg="mod">
          <ac:chgData name="Mrs Edwards" userId="S::jedwards@sthugh-of-lincoln.surrey.sch.uk::af5fb8f6-05e9-4195-b8f4-83c5a85273c4" providerId="AD" clId="Web-{6175C506-15D2-21DE-CB90-30569FC9EC94}" dt="2020-07-01T13:30:23.546" v="34" actId="1076"/>
          <ac:picMkLst>
            <pc:docMk/>
            <pc:sldMk cId="3934751060" sldId="267"/>
            <ac:picMk id="7" creationId="{00000000-0000-0000-0000-000000000000}"/>
          </ac:picMkLst>
        </pc:picChg>
        <pc:picChg chg="mod">
          <ac:chgData name="Mrs Edwards" userId="S::jedwards@sthugh-of-lincoln.surrey.sch.uk::af5fb8f6-05e9-4195-b8f4-83c5a85273c4" providerId="AD" clId="Web-{6175C506-15D2-21DE-CB90-30569FC9EC94}" dt="2020-07-01T13:30:14.499" v="31" actId="14100"/>
          <ac:picMkLst>
            <pc:docMk/>
            <pc:sldMk cId="3934751060" sldId="267"/>
            <ac:picMk id="20" creationId="{00000000-0000-0000-0000-000000000000}"/>
          </ac:picMkLst>
        </pc:picChg>
      </pc:sldChg>
      <pc:sldChg chg="modSp">
        <pc:chgData name="Mrs Edwards" userId="S::jedwards@sthugh-of-lincoln.surrey.sch.uk::af5fb8f6-05e9-4195-b8f4-83c5a85273c4" providerId="AD" clId="Web-{6175C506-15D2-21DE-CB90-30569FC9EC94}" dt="2020-07-01T13:30:52.064" v="35" actId="20577"/>
        <pc:sldMkLst>
          <pc:docMk/>
          <pc:sldMk cId="3226806750" sldId="270"/>
        </pc:sldMkLst>
        <pc:spChg chg="mod">
          <ac:chgData name="Mrs Edwards" userId="S::jedwards@sthugh-of-lincoln.surrey.sch.uk::af5fb8f6-05e9-4195-b8f4-83c5a85273c4" providerId="AD" clId="Web-{6175C506-15D2-21DE-CB90-30569FC9EC94}" dt="2020-07-01T13:30:52.064" v="35" actId="20577"/>
          <ac:spMkLst>
            <pc:docMk/>
            <pc:sldMk cId="3226806750" sldId="270"/>
            <ac:spMk id="15" creationId="{00000000-0000-0000-0000-000000000000}"/>
          </ac:spMkLst>
        </pc:spChg>
      </pc:sldChg>
    </pc:docChg>
  </pc:docChgLst>
  <pc:docChgLst>
    <pc:chgData name="C Williams" userId="S::cwilliams@sthugh-of-lincoln.surrey.sch.uk::52200ec2-e99a-4e97-b150-2e516e5c51f7" providerId="AD" clId="Web-{51F4B320-3014-E8DB-3256-6B213F74C288}"/>
    <pc:docChg chg="modSld">
      <pc:chgData name="C Williams" userId="S::cwilliams@sthugh-of-lincoln.surrey.sch.uk::52200ec2-e99a-4e97-b150-2e516e5c51f7" providerId="AD" clId="Web-{51F4B320-3014-E8DB-3256-6B213F74C288}" dt="2020-10-14T06:28:13.053" v="19" actId="20577"/>
      <pc:docMkLst>
        <pc:docMk/>
      </pc:docMkLst>
      <pc:sldChg chg="delSp modSp">
        <pc:chgData name="C Williams" userId="S::cwilliams@sthugh-of-lincoln.surrey.sch.uk::52200ec2-e99a-4e97-b150-2e516e5c51f7" providerId="AD" clId="Web-{51F4B320-3014-E8DB-3256-6B213F74C288}" dt="2020-10-14T06:28:13.053" v="18" actId="20577"/>
        <pc:sldMkLst>
          <pc:docMk/>
          <pc:sldMk cId="3001763477" sldId="272"/>
        </pc:sldMkLst>
        <pc:spChg chg="mod">
          <ac:chgData name="C Williams" userId="S::cwilliams@sthugh-of-lincoln.surrey.sch.uk::52200ec2-e99a-4e97-b150-2e516e5c51f7" providerId="AD" clId="Web-{51F4B320-3014-E8DB-3256-6B213F74C288}" dt="2020-10-14T06:28:13.053" v="18" actId="20577"/>
          <ac:spMkLst>
            <pc:docMk/>
            <pc:sldMk cId="3001763477" sldId="272"/>
            <ac:spMk id="11" creationId="{00000000-0000-0000-0000-000000000000}"/>
          </ac:spMkLst>
        </pc:spChg>
        <pc:spChg chg="mod">
          <ac:chgData name="C Williams" userId="S::cwilliams@sthugh-of-lincoln.surrey.sch.uk::52200ec2-e99a-4e97-b150-2e516e5c51f7" providerId="AD" clId="Web-{51F4B320-3014-E8DB-3256-6B213F74C288}" dt="2020-10-14T06:28:09.553" v="8" actId="20577"/>
          <ac:spMkLst>
            <pc:docMk/>
            <pc:sldMk cId="3001763477" sldId="272"/>
            <ac:spMk id="12" creationId="{00000000-0000-0000-0000-000000000000}"/>
          </ac:spMkLst>
        </pc:spChg>
        <pc:picChg chg="del">
          <ac:chgData name="C Williams" userId="S::cwilliams@sthugh-of-lincoln.surrey.sch.uk::52200ec2-e99a-4e97-b150-2e516e5c51f7" providerId="AD" clId="Web-{51F4B320-3014-E8DB-3256-6B213F74C288}" dt="2020-10-14T06:27:56.506" v="1"/>
          <ac:picMkLst>
            <pc:docMk/>
            <pc:sldMk cId="3001763477" sldId="272"/>
            <ac:picMk id="6" creationId="{00000000-0000-0000-0000-000000000000}"/>
          </ac:picMkLst>
        </pc:picChg>
        <pc:picChg chg="del">
          <ac:chgData name="C Williams" userId="S::cwilliams@sthugh-of-lincoln.surrey.sch.uk::52200ec2-e99a-4e97-b150-2e516e5c51f7" providerId="AD" clId="Web-{51F4B320-3014-E8DB-3256-6B213F74C288}" dt="2020-10-14T06:27:56.506" v="0"/>
          <ac:picMkLst>
            <pc:docMk/>
            <pc:sldMk cId="3001763477" sldId="272"/>
            <ac:picMk id="7"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887186"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4011" y="0"/>
            <a:ext cx="2887186" cy="498056"/>
          </a:xfrm>
          <a:prstGeom prst="rect">
            <a:avLst/>
          </a:prstGeom>
        </p:spPr>
        <p:txBody>
          <a:bodyPr vert="horz" lIns="91440" tIns="45720" rIns="91440" bIns="45720" rtlCol="0"/>
          <a:lstStyle>
            <a:lvl1pPr algn="r">
              <a:defRPr sz="1200"/>
            </a:lvl1pPr>
          </a:lstStyle>
          <a:p>
            <a:fld id="{2240AAA6-863D-4517-9094-091888C8410B}" type="datetimeFigureOut">
              <a:rPr lang="en-GB" smtClean="0"/>
              <a:t>27/09/2022</a:t>
            </a:fld>
            <a:endParaRPr lang="en-GB"/>
          </a:p>
        </p:txBody>
      </p:sp>
      <p:sp>
        <p:nvSpPr>
          <p:cNvPr id="4" name="Slide Image Placeholder 3"/>
          <p:cNvSpPr>
            <a:spLocks noGrp="1" noRot="1" noChangeAspect="1"/>
          </p:cNvSpPr>
          <p:nvPr>
            <p:ph type="sldImg" idx="2"/>
          </p:nvPr>
        </p:nvSpPr>
        <p:spPr>
          <a:xfrm>
            <a:off x="354013" y="1241425"/>
            <a:ext cx="5954712"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274" y="4777194"/>
            <a:ext cx="5330190" cy="3908614"/>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1" y="9428585"/>
            <a:ext cx="2887186"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4011" y="9428585"/>
            <a:ext cx="2887186" cy="498055"/>
          </a:xfrm>
          <a:prstGeom prst="rect">
            <a:avLst/>
          </a:prstGeom>
        </p:spPr>
        <p:txBody>
          <a:bodyPr vert="horz" lIns="91440" tIns="45720" rIns="91440" bIns="45720" rtlCol="0" anchor="b"/>
          <a:lstStyle>
            <a:lvl1pPr algn="r">
              <a:defRPr sz="1200"/>
            </a:lvl1pPr>
          </a:lstStyle>
          <a:p>
            <a:fld id="{7AA6DA90-BC2D-4185-8C70-BF85FF761963}" type="slidenum">
              <a:rPr lang="en-GB" smtClean="0"/>
              <a:t>‹#›</a:t>
            </a:fld>
            <a:endParaRPr lang="en-GB"/>
          </a:p>
        </p:txBody>
      </p:sp>
    </p:spTree>
    <p:extLst>
      <p:ext uri="{BB962C8B-B14F-4D97-AF65-F5344CB8AC3E}">
        <p14:creationId xmlns:p14="http://schemas.microsoft.com/office/powerpoint/2010/main" val="14579187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Welcome to our first Parent’s Information Meeting of the year which will explain our approach to teaching </a:t>
            </a:r>
            <a:r>
              <a:rPr lang="en-GB" sz="1200" kern="1200" dirty="0" smtClean="0">
                <a:solidFill>
                  <a:schemeClr val="tx1"/>
                </a:solidFill>
                <a:effectLst/>
                <a:latin typeface="+mn-lt"/>
                <a:ea typeface="+mn-ea"/>
                <a:cs typeface="+mn-cs"/>
              </a:rPr>
              <a:t>reading after Phonics.</a:t>
            </a:r>
          </a:p>
          <a:p>
            <a:r>
              <a:rPr lang="en-GB" sz="1200" kern="1200" dirty="0" smtClean="0">
                <a:solidFill>
                  <a:schemeClr val="tx1"/>
                </a:solidFill>
                <a:effectLst/>
                <a:latin typeface="+mn-lt"/>
                <a:ea typeface="+mn-ea"/>
                <a:cs typeface="+mn-cs"/>
              </a:rPr>
              <a:t>Pupils who struggle to read, struggle in all subjects and the wonders of a knowledge-rich curriculum passes them by unread. Fluency of reading is also a key indicator for future success in further education, higher education and employment.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Once pupils are fluent</a:t>
            </a:r>
            <a:r>
              <a:rPr lang="en-US" baseline="0" dirty="0" smtClean="0"/>
              <a:t> reading the focus is on comprehension. In KS2, every pupil has a 30 minute reading lesson every day and pupils </a:t>
            </a:r>
            <a:r>
              <a:rPr lang="en-GB" sz="1200" kern="1200" dirty="0" smtClean="0">
                <a:solidFill>
                  <a:schemeClr val="tx1"/>
                </a:solidFill>
                <a:effectLst/>
                <a:latin typeface="+mn-lt"/>
                <a:ea typeface="+mn-ea"/>
                <a:cs typeface="+mn-cs"/>
              </a:rPr>
              <a:t>will then be reading a book matched to their The Zone of Proximal Development (ZPD).  ZPD defines the readability range within which pupils should read to best develop their reading, while avoiding frustration. Every child has a ZPD score and books in our library are clearly labelled with the ZPD scores. The children are allowed to choose a reading book that lies within their ZPD. They can change their book after they have taken a quick quiz on the </a:t>
            </a:r>
            <a:r>
              <a:rPr lang="en-GB" sz="1200" kern="1200" dirty="0" err="1" smtClean="0">
                <a:solidFill>
                  <a:schemeClr val="tx1"/>
                </a:solidFill>
                <a:effectLst/>
                <a:latin typeface="+mn-lt"/>
                <a:ea typeface="+mn-ea"/>
                <a:cs typeface="+mn-cs"/>
              </a:rPr>
              <a:t>Ipad</a:t>
            </a:r>
            <a:r>
              <a:rPr lang="en-GB" sz="1200" kern="1200" dirty="0" smtClean="0">
                <a:solidFill>
                  <a:schemeClr val="tx1"/>
                </a:solidFill>
                <a:effectLst/>
                <a:latin typeface="+mn-lt"/>
                <a:ea typeface="+mn-ea"/>
                <a:cs typeface="+mn-cs"/>
              </a:rPr>
              <a:t> in class to show how much they have understood. If for any reason, your child does not have a reading book, please inform their class teacher. We will explain further during this presentation and hope that afterwards you will understand</a:t>
            </a:r>
            <a:r>
              <a:rPr lang="en-GB" sz="1200" kern="1200" baseline="0" dirty="0" smtClean="0">
                <a:solidFill>
                  <a:schemeClr val="tx1"/>
                </a:solidFill>
                <a:effectLst/>
                <a:latin typeface="+mn-lt"/>
                <a:ea typeface="+mn-ea"/>
                <a:cs typeface="+mn-cs"/>
              </a:rPr>
              <a:t> the part you can play in helping us to teach your child to read with confidence.</a:t>
            </a:r>
            <a:endParaRPr lang="en-GB"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778FD9E8-16EB-4FB1-8724-29EAB7852D20}" type="slidenum">
              <a:rPr lang="en-GB" smtClean="0"/>
              <a:t>1</a:t>
            </a:fld>
            <a:endParaRPr lang="en-GB"/>
          </a:p>
        </p:txBody>
      </p:sp>
    </p:spTree>
    <p:extLst>
      <p:ext uri="{BB962C8B-B14F-4D97-AF65-F5344CB8AC3E}">
        <p14:creationId xmlns:p14="http://schemas.microsoft.com/office/powerpoint/2010/main" val="7146184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AA6DA90-BC2D-4185-8C70-BF85FF761963}" type="slidenum">
              <a:rPr lang="en-GB" smtClean="0"/>
              <a:t>2</a:t>
            </a:fld>
            <a:endParaRPr lang="en-GB"/>
          </a:p>
        </p:txBody>
      </p:sp>
    </p:spTree>
    <p:extLst>
      <p:ext uri="{BB962C8B-B14F-4D97-AF65-F5344CB8AC3E}">
        <p14:creationId xmlns:p14="http://schemas.microsoft.com/office/powerpoint/2010/main" val="35440791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GB" sz="1200" b="0" i="0" u="none" strike="noStrike" kern="1200" baseline="0" dirty="0" smtClean="0">
                <a:solidFill>
                  <a:schemeClr val="tx1"/>
                </a:solidFill>
                <a:latin typeface="+mn-lt"/>
                <a:ea typeface="+mn-ea"/>
                <a:cs typeface="+mn-cs"/>
              </a:rPr>
              <a:t>The weekly cycle supports pupils in developing their reading ability across the week. Pupils have a 30 minute lesson to give them a daily opportunity to become true readers. </a:t>
            </a:r>
            <a:endParaRPr lang="en-GB" dirty="0"/>
          </a:p>
        </p:txBody>
      </p:sp>
      <p:sp>
        <p:nvSpPr>
          <p:cNvPr id="4" name="Slide Number Placeholder 3"/>
          <p:cNvSpPr>
            <a:spLocks noGrp="1"/>
          </p:cNvSpPr>
          <p:nvPr>
            <p:ph type="sldNum" sz="quarter" idx="10"/>
          </p:nvPr>
        </p:nvSpPr>
        <p:spPr/>
        <p:txBody>
          <a:bodyPr/>
          <a:lstStyle/>
          <a:p>
            <a:fld id="{7AA6DA90-BC2D-4185-8C70-BF85FF761963}" type="slidenum">
              <a:rPr lang="en-GB" smtClean="0"/>
              <a:t>3</a:t>
            </a:fld>
            <a:endParaRPr lang="en-GB"/>
          </a:p>
        </p:txBody>
      </p:sp>
    </p:spTree>
    <p:extLst>
      <p:ext uri="{BB962C8B-B14F-4D97-AF65-F5344CB8AC3E}">
        <p14:creationId xmlns:p14="http://schemas.microsoft.com/office/powerpoint/2010/main" val="10345893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full overview</a:t>
            </a:r>
            <a:r>
              <a:rPr lang="en-US" baseline="0" dirty="0" smtClean="0"/>
              <a:t> can be found on the school website at the bottom of the English Curriculum page.</a:t>
            </a:r>
            <a:endParaRPr lang="en-GB" dirty="0"/>
          </a:p>
        </p:txBody>
      </p:sp>
      <p:sp>
        <p:nvSpPr>
          <p:cNvPr id="4" name="Slide Number Placeholder 3"/>
          <p:cNvSpPr>
            <a:spLocks noGrp="1"/>
          </p:cNvSpPr>
          <p:nvPr>
            <p:ph type="sldNum" sz="quarter" idx="10"/>
          </p:nvPr>
        </p:nvSpPr>
        <p:spPr/>
        <p:txBody>
          <a:bodyPr/>
          <a:lstStyle/>
          <a:p>
            <a:fld id="{7AA6DA90-BC2D-4185-8C70-BF85FF761963}" type="slidenum">
              <a:rPr lang="en-GB" smtClean="0"/>
              <a:t>4</a:t>
            </a:fld>
            <a:endParaRPr lang="en-GB"/>
          </a:p>
        </p:txBody>
      </p:sp>
    </p:spTree>
    <p:extLst>
      <p:ext uri="{BB962C8B-B14F-4D97-AF65-F5344CB8AC3E}">
        <p14:creationId xmlns:p14="http://schemas.microsoft.com/office/powerpoint/2010/main" val="17817464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AA6DA90-BC2D-4185-8C70-BF85FF761963}" type="slidenum">
              <a:rPr lang="en-GB" smtClean="0"/>
              <a:t>5</a:t>
            </a:fld>
            <a:endParaRPr lang="en-GB"/>
          </a:p>
        </p:txBody>
      </p:sp>
    </p:spTree>
    <p:extLst>
      <p:ext uri="{BB962C8B-B14F-4D97-AF65-F5344CB8AC3E}">
        <p14:creationId xmlns:p14="http://schemas.microsoft.com/office/powerpoint/2010/main" val="17230757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These four reading strategies help to develop comprehension.</a:t>
            </a:r>
            <a:r>
              <a:rPr lang="en-US" baseline="0" dirty="0" smtClean="0"/>
              <a:t> We introduce each strategy one by one starting in Year 2</a:t>
            </a:r>
            <a:endParaRPr lang="en-GB" dirty="0"/>
          </a:p>
        </p:txBody>
      </p:sp>
      <p:sp>
        <p:nvSpPr>
          <p:cNvPr id="4" name="Slide Number Placeholder 3"/>
          <p:cNvSpPr>
            <a:spLocks noGrp="1"/>
          </p:cNvSpPr>
          <p:nvPr>
            <p:ph type="sldNum" sz="quarter" idx="10"/>
          </p:nvPr>
        </p:nvSpPr>
        <p:spPr/>
        <p:txBody>
          <a:bodyPr/>
          <a:lstStyle/>
          <a:p>
            <a:fld id="{7AA6DA90-BC2D-4185-8C70-BF85FF761963}" type="slidenum">
              <a:rPr lang="en-GB" smtClean="0"/>
              <a:t>6</a:t>
            </a:fld>
            <a:endParaRPr lang="en-GB"/>
          </a:p>
        </p:txBody>
      </p:sp>
    </p:spTree>
    <p:extLst>
      <p:ext uri="{BB962C8B-B14F-4D97-AF65-F5344CB8AC3E}">
        <p14:creationId xmlns:p14="http://schemas.microsoft.com/office/powerpoint/2010/main" val="22261407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AA6DA90-BC2D-4185-8C70-BF85FF761963}" type="slidenum">
              <a:rPr lang="en-GB" smtClean="0"/>
              <a:t>7</a:t>
            </a:fld>
            <a:endParaRPr lang="en-GB"/>
          </a:p>
        </p:txBody>
      </p:sp>
    </p:spTree>
    <p:extLst>
      <p:ext uri="{BB962C8B-B14F-4D97-AF65-F5344CB8AC3E}">
        <p14:creationId xmlns:p14="http://schemas.microsoft.com/office/powerpoint/2010/main" val="39944018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AA6DA90-BC2D-4185-8C70-BF85FF761963}" type="slidenum">
              <a:rPr lang="en-GB" smtClean="0"/>
              <a:t>8</a:t>
            </a:fld>
            <a:endParaRPr lang="en-GB"/>
          </a:p>
        </p:txBody>
      </p:sp>
    </p:spTree>
    <p:extLst>
      <p:ext uri="{BB962C8B-B14F-4D97-AF65-F5344CB8AC3E}">
        <p14:creationId xmlns:p14="http://schemas.microsoft.com/office/powerpoint/2010/main" val="30376430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AA6DA90-BC2D-4185-8C70-BF85FF761963}" type="slidenum">
              <a:rPr lang="en-GB" smtClean="0"/>
              <a:t>9</a:t>
            </a:fld>
            <a:endParaRPr lang="en-GB"/>
          </a:p>
        </p:txBody>
      </p:sp>
    </p:spTree>
    <p:extLst>
      <p:ext uri="{BB962C8B-B14F-4D97-AF65-F5344CB8AC3E}">
        <p14:creationId xmlns:p14="http://schemas.microsoft.com/office/powerpoint/2010/main" val="3098084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AA6DA90-BC2D-4185-8C70-BF85FF761963}" type="slidenum">
              <a:rPr lang="en-GB" smtClean="0"/>
              <a:t>10</a:t>
            </a:fld>
            <a:endParaRPr lang="en-GB"/>
          </a:p>
        </p:txBody>
      </p:sp>
    </p:spTree>
    <p:extLst>
      <p:ext uri="{BB962C8B-B14F-4D97-AF65-F5344CB8AC3E}">
        <p14:creationId xmlns:p14="http://schemas.microsoft.com/office/powerpoint/2010/main" val="19068427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AA6DA90-BC2D-4185-8C70-BF85FF761963}" type="slidenum">
              <a:rPr lang="en-GB" smtClean="0"/>
              <a:t>11</a:t>
            </a:fld>
            <a:endParaRPr lang="en-GB"/>
          </a:p>
        </p:txBody>
      </p:sp>
    </p:spTree>
    <p:extLst>
      <p:ext uri="{BB962C8B-B14F-4D97-AF65-F5344CB8AC3E}">
        <p14:creationId xmlns:p14="http://schemas.microsoft.com/office/powerpoint/2010/main" val="14701272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AA6DA90-BC2D-4185-8C70-BF85FF761963}" type="slidenum">
              <a:rPr lang="en-GB" smtClean="0"/>
              <a:t>12</a:t>
            </a:fld>
            <a:endParaRPr lang="en-GB"/>
          </a:p>
        </p:txBody>
      </p:sp>
    </p:spTree>
    <p:extLst>
      <p:ext uri="{BB962C8B-B14F-4D97-AF65-F5344CB8AC3E}">
        <p14:creationId xmlns:p14="http://schemas.microsoft.com/office/powerpoint/2010/main" val="33815185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If the child's response to a question is correct, the difficulty level of the next question is increased. If the child misses a question, the difficulty level of the next question is reduced. </a:t>
            </a:r>
            <a:endParaRPr lang="en-GB" dirty="0"/>
          </a:p>
        </p:txBody>
      </p:sp>
      <p:sp>
        <p:nvSpPr>
          <p:cNvPr id="4" name="Slide Number Placeholder 3"/>
          <p:cNvSpPr>
            <a:spLocks noGrp="1"/>
          </p:cNvSpPr>
          <p:nvPr>
            <p:ph type="sldNum" sz="quarter" idx="10"/>
          </p:nvPr>
        </p:nvSpPr>
        <p:spPr/>
        <p:txBody>
          <a:bodyPr/>
          <a:lstStyle/>
          <a:p>
            <a:fld id="{7AA6DA90-BC2D-4185-8C70-BF85FF761963}" type="slidenum">
              <a:rPr lang="en-GB" smtClean="0"/>
              <a:t>13</a:t>
            </a:fld>
            <a:endParaRPr lang="en-GB"/>
          </a:p>
        </p:txBody>
      </p:sp>
    </p:spTree>
    <p:extLst>
      <p:ext uri="{BB962C8B-B14F-4D97-AF65-F5344CB8AC3E}">
        <p14:creationId xmlns:p14="http://schemas.microsoft.com/office/powerpoint/2010/main" val="13342088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AA6DA90-BC2D-4185-8C70-BF85FF761963}" type="slidenum">
              <a:rPr lang="en-GB" smtClean="0"/>
              <a:t>14</a:t>
            </a:fld>
            <a:endParaRPr lang="en-GB"/>
          </a:p>
        </p:txBody>
      </p:sp>
    </p:spTree>
    <p:extLst>
      <p:ext uri="{BB962C8B-B14F-4D97-AF65-F5344CB8AC3E}">
        <p14:creationId xmlns:p14="http://schemas.microsoft.com/office/powerpoint/2010/main" val="4599575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 ZPD defines the readability range within which pupils should read to best develop their reading, while avoiding frustration. Every child has a ZPD score and books in our library are clearly labelled with the ZPD scores. The children are allowed to choose a reading book that lies within their ZPD. They can change their book after they have taken a quick quiz on the </a:t>
            </a:r>
            <a:r>
              <a:rPr lang="en-GB" dirty="0" err="1" smtClean="0"/>
              <a:t>Ipad</a:t>
            </a:r>
            <a:r>
              <a:rPr lang="en-GB" dirty="0" smtClean="0"/>
              <a:t> in class to show how much they have understood. If for any reason, your child does not have a reading book, please inform their class teacher. </a:t>
            </a:r>
            <a:endParaRPr lang="en-GB" dirty="0"/>
          </a:p>
        </p:txBody>
      </p:sp>
      <p:sp>
        <p:nvSpPr>
          <p:cNvPr id="4" name="Slide Number Placeholder 3"/>
          <p:cNvSpPr>
            <a:spLocks noGrp="1"/>
          </p:cNvSpPr>
          <p:nvPr>
            <p:ph type="sldNum" sz="quarter" idx="10"/>
          </p:nvPr>
        </p:nvSpPr>
        <p:spPr/>
        <p:txBody>
          <a:bodyPr/>
          <a:lstStyle/>
          <a:p>
            <a:fld id="{7AA6DA90-BC2D-4185-8C70-BF85FF761963}" type="slidenum">
              <a:rPr lang="en-GB" smtClean="0"/>
              <a:t>15</a:t>
            </a:fld>
            <a:endParaRPr lang="en-GB"/>
          </a:p>
        </p:txBody>
      </p:sp>
    </p:spTree>
    <p:extLst>
      <p:ext uri="{BB962C8B-B14F-4D97-AF65-F5344CB8AC3E}">
        <p14:creationId xmlns:p14="http://schemas.microsoft.com/office/powerpoint/2010/main" val="36420284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AA6DA90-BC2D-4185-8C70-BF85FF761963}" type="slidenum">
              <a:rPr lang="en-GB" smtClean="0"/>
              <a:t>16</a:t>
            </a:fld>
            <a:endParaRPr lang="en-GB"/>
          </a:p>
        </p:txBody>
      </p:sp>
    </p:spTree>
    <p:extLst>
      <p:ext uri="{BB962C8B-B14F-4D97-AF65-F5344CB8AC3E}">
        <p14:creationId xmlns:p14="http://schemas.microsoft.com/office/powerpoint/2010/main" val="17696242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AA6DA90-BC2D-4185-8C70-BF85FF761963}" type="slidenum">
              <a:rPr lang="en-GB" smtClean="0"/>
              <a:t>17</a:t>
            </a:fld>
            <a:endParaRPr lang="en-GB"/>
          </a:p>
        </p:txBody>
      </p:sp>
    </p:spTree>
    <p:extLst>
      <p:ext uri="{BB962C8B-B14F-4D97-AF65-F5344CB8AC3E}">
        <p14:creationId xmlns:p14="http://schemas.microsoft.com/office/powerpoint/2010/main" val="18924197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0D04175-D12D-4DEF-99DE-911FD0899271}" type="datetimeFigureOut">
              <a:rPr lang="en-GB" smtClean="0"/>
              <a:t>27/09/2022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8FBFF2-116B-41E4-BA95-153B92AF2712}" type="slidenum">
              <a:rPr lang="en-GB" smtClean="0"/>
              <a:t>‹#›</a:t>
            </a:fld>
            <a:endParaRPr lang="en-GB"/>
          </a:p>
        </p:txBody>
      </p:sp>
    </p:spTree>
    <p:extLst>
      <p:ext uri="{BB962C8B-B14F-4D97-AF65-F5344CB8AC3E}">
        <p14:creationId xmlns:p14="http://schemas.microsoft.com/office/powerpoint/2010/main" val="6121175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0D04175-D12D-4DEF-99DE-911FD0899271}" type="datetimeFigureOut">
              <a:rPr lang="en-GB" smtClean="0"/>
              <a:t>27/09/2022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8FBFF2-116B-41E4-BA95-153B92AF2712}" type="slidenum">
              <a:rPr lang="en-GB" smtClean="0"/>
              <a:t>‹#›</a:t>
            </a:fld>
            <a:endParaRPr lang="en-GB"/>
          </a:p>
        </p:txBody>
      </p:sp>
    </p:spTree>
    <p:extLst>
      <p:ext uri="{BB962C8B-B14F-4D97-AF65-F5344CB8AC3E}">
        <p14:creationId xmlns:p14="http://schemas.microsoft.com/office/powerpoint/2010/main" val="16455750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0D04175-D12D-4DEF-99DE-911FD0899271}" type="datetimeFigureOut">
              <a:rPr lang="en-GB" smtClean="0"/>
              <a:t>27/09/2022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8FBFF2-116B-41E4-BA95-153B92AF2712}" type="slidenum">
              <a:rPr lang="en-GB" smtClean="0"/>
              <a:t>‹#›</a:t>
            </a:fld>
            <a:endParaRPr lang="en-GB"/>
          </a:p>
        </p:txBody>
      </p:sp>
    </p:spTree>
    <p:extLst>
      <p:ext uri="{BB962C8B-B14F-4D97-AF65-F5344CB8AC3E}">
        <p14:creationId xmlns:p14="http://schemas.microsoft.com/office/powerpoint/2010/main" val="39367285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0D04175-D12D-4DEF-99DE-911FD0899271}" type="datetimeFigureOut">
              <a:rPr lang="en-GB" smtClean="0"/>
              <a:t>27/09/2022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8FBFF2-116B-41E4-BA95-153B92AF2712}" type="slidenum">
              <a:rPr lang="en-GB" smtClean="0"/>
              <a:t>‹#›</a:t>
            </a:fld>
            <a:endParaRPr lang="en-GB"/>
          </a:p>
        </p:txBody>
      </p:sp>
    </p:spTree>
    <p:extLst>
      <p:ext uri="{BB962C8B-B14F-4D97-AF65-F5344CB8AC3E}">
        <p14:creationId xmlns:p14="http://schemas.microsoft.com/office/powerpoint/2010/main" val="7223264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0D04175-D12D-4DEF-99DE-911FD0899271}" type="datetimeFigureOut">
              <a:rPr lang="en-GB" smtClean="0"/>
              <a:t>27/09/2022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C8FBFF2-116B-41E4-BA95-153B92AF2712}" type="slidenum">
              <a:rPr lang="en-GB" smtClean="0"/>
              <a:t>‹#›</a:t>
            </a:fld>
            <a:endParaRPr lang="en-GB"/>
          </a:p>
        </p:txBody>
      </p:sp>
    </p:spTree>
    <p:extLst>
      <p:ext uri="{BB962C8B-B14F-4D97-AF65-F5344CB8AC3E}">
        <p14:creationId xmlns:p14="http://schemas.microsoft.com/office/powerpoint/2010/main" val="34803994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0D04175-D12D-4DEF-99DE-911FD0899271}" type="datetimeFigureOut">
              <a:rPr lang="en-GB" smtClean="0"/>
              <a:t>27/09/2022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C8FBFF2-116B-41E4-BA95-153B92AF2712}" type="slidenum">
              <a:rPr lang="en-GB" smtClean="0"/>
              <a:t>‹#›</a:t>
            </a:fld>
            <a:endParaRPr lang="en-GB"/>
          </a:p>
        </p:txBody>
      </p:sp>
    </p:spTree>
    <p:extLst>
      <p:ext uri="{BB962C8B-B14F-4D97-AF65-F5344CB8AC3E}">
        <p14:creationId xmlns:p14="http://schemas.microsoft.com/office/powerpoint/2010/main" val="34495169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0D04175-D12D-4DEF-99DE-911FD0899271}" type="datetimeFigureOut">
              <a:rPr lang="en-GB" smtClean="0"/>
              <a:t>27/09/2022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C8FBFF2-116B-41E4-BA95-153B92AF2712}" type="slidenum">
              <a:rPr lang="en-GB" smtClean="0"/>
              <a:t>‹#›</a:t>
            </a:fld>
            <a:endParaRPr lang="en-GB"/>
          </a:p>
        </p:txBody>
      </p:sp>
    </p:spTree>
    <p:extLst>
      <p:ext uri="{BB962C8B-B14F-4D97-AF65-F5344CB8AC3E}">
        <p14:creationId xmlns:p14="http://schemas.microsoft.com/office/powerpoint/2010/main" val="33170905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0D04175-D12D-4DEF-99DE-911FD0899271}" type="datetimeFigureOut">
              <a:rPr lang="en-GB" smtClean="0"/>
              <a:t>27/09/2022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8FBFF2-116B-41E4-BA95-153B92AF2712}" type="slidenum">
              <a:rPr lang="en-GB" smtClean="0"/>
              <a:t>‹#›</a:t>
            </a:fld>
            <a:endParaRPr lang="en-GB"/>
          </a:p>
        </p:txBody>
      </p:sp>
    </p:spTree>
    <p:extLst>
      <p:ext uri="{BB962C8B-B14F-4D97-AF65-F5344CB8AC3E}">
        <p14:creationId xmlns:p14="http://schemas.microsoft.com/office/powerpoint/2010/main" val="4212837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0D04175-D12D-4DEF-99DE-911FD0899271}" type="datetimeFigureOut">
              <a:rPr lang="en-GB" smtClean="0"/>
              <a:t>27/09/2022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8FBFF2-116B-41E4-BA95-153B92AF2712}" type="slidenum">
              <a:rPr lang="en-GB" smtClean="0"/>
              <a:t>‹#›</a:t>
            </a:fld>
            <a:endParaRPr lang="en-GB"/>
          </a:p>
        </p:txBody>
      </p:sp>
    </p:spTree>
    <p:extLst>
      <p:ext uri="{BB962C8B-B14F-4D97-AF65-F5344CB8AC3E}">
        <p14:creationId xmlns:p14="http://schemas.microsoft.com/office/powerpoint/2010/main" val="37819032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0D04175-D12D-4DEF-99DE-911FD0899271}" type="datetimeFigureOut">
              <a:rPr lang="en-GB" smtClean="0"/>
              <a:t>27/09/2022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8FBFF2-116B-41E4-BA95-153B92AF2712}" type="slidenum">
              <a:rPr lang="en-GB" smtClean="0"/>
              <a:t>‹#›</a:t>
            </a:fld>
            <a:endParaRPr lang="en-GB"/>
          </a:p>
        </p:txBody>
      </p:sp>
    </p:spTree>
    <p:extLst>
      <p:ext uri="{BB962C8B-B14F-4D97-AF65-F5344CB8AC3E}">
        <p14:creationId xmlns:p14="http://schemas.microsoft.com/office/powerpoint/2010/main" val="13277211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0D04175-D12D-4DEF-99DE-911FD0899271}" type="datetimeFigureOut">
              <a:rPr lang="en-GB" smtClean="0"/>
              <a:t>27/09/2022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8FBFF2-116B-41E4-BA95-153B92AF2712}" type="slidenum">
              <a:rPr lang="en-GB" smtClean="0"/>
              <a:t>‹#›</a:t>
            </a:fld>
            <a:endParaRPr lang="en-GB"/>
          </a:p>
        </p:txBody>
      </p:sp>
    </p:spTree>
    <p:extLst>
      <p:ext uri="{BB962C8B-B14F-4D97-AF65-F5344CB8AC3E}">
        <p14:creationId xmlns:p14="http://schemas.microsoft.com/office/powerpoint/2010/main" val="17603837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D04175-D12D-4DEF-99DE-911FD0899271}" type="datetimeFigureOut">
              <a:rPr lang="en-GB" smtClean="0"/>
              <a:t>27/09/2022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8FBFF2-116B-41E4-BA95-153B92AF2712}" type="slidenum">
              <a:rPr lang="en-GB" smtClean="0"/>
              <a:t>‹#›</a:t>
            </a:fld>
            <a:endParaRPr lang="en-GB"/>
          </a:p>
        </p:txBody>
      </p:sp>
    </p:spTree>
    <p:extLst>
      <p:ext uri="{BB962C8B-B14F-4D97-AF65-F5344CB8AC3E}">
        <p14:creationId xmlns:p14="http://schemas.microsoft.com/office/powerpoint/2010/main" val="13745333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33531" y="4519525"/>
            <a:ext cx="3216927" cy="2166836"/>
          </a:xfrm>
        </p:spPr>
        <p:txBody>
          <a:bodyPr anchor="b">
            <a:normAutofit fontScale="90000"/>
          </a:bodyPr>
          <a:lstStyle/>
          <a:p>
            <a:pPr algn="l"/>
            <a:r>
              <a:rPr lang="en-GB" sz="4400" b="1" dirty="0" smtClean="0">
                <a:ea typeface="Tahoma" panose="020B0604030504040204" pitchFamily="34" charset="0"/>
                <a:cs typeface="Tahoma" panose="020B0604030504040204" pitchFamily="34" charset="0"/>
              </a:rPr>
              <a:t>  Welcome</a:t>
            </a:r>
            <a:r>
              <a:rPr lang="en-GB" sz="4400" dirty="0">
                <a:ea typeface="Tahoma" panose="020B0604030504040204" pitchFamily="34" charset="0"/>
                <a:cs typeface="Tahoma" panose="020B0604030504040204" pitchFamily="34" charset="0"/>
              </a:rPr>
              <a:t/>
            </a:r>
            <a:br>
              <a:rPr lang="en-GB" sz="4400" dirty="0">
                <a:ea typeface="Tahoma" panose="020B0604030504040204" pitchFamily="34" charset="0"/>
                <a:cs typeface="Tahoma" panose="020B0604030504040204" pitchFamily="34" charset="0"/>
              </a:rPr>
            </a:br>
            <a:r>
              <a:rPr lang="en-GB" sz="4400" dirty="0" smtClean="0">
                <a:ea typeface="Tahoma" panose="020B0604030504040204" pitchFamily="34" charset="0"/>
                <a:cs typeface="Tahoma" panose="020B0604030504040204" pitchFamily="34" charset="0"/>
              </a:rPr>
              <a:t> Reading</a:t>
            </a:r>
            <a:br>
              <a:rPr lang="en-GB" sz="4400" dirty="0" smtClean="0">
                <a:ea typeface="Tahoma" panose="020B0604030504040204" pitchFamily="34" charset="0"/>
                <a:cs typeface="Tahoma" panose="020B0604030504040204" pitchFamily="34" charset="0"/>
              </a:rPr>
            </a:br>
            <a:r>
              <a:rPr lang="en-GB" sz="4400" dirty="0" smtClean="0">
                <a:ea typeface="Tahoma" panose="020B0604030504040204" pitchFamily="34" charset="0"/>
                <a:cs typeface="Tahoma" panose="020B0604030504040204" pitchFamily="34" charset="0"/>
              </a:rPr>
              <a:t>After Phonics</a:t>
            </a:r>
            <a:br>
              <a:rPr lang="en-GB" sz="4400" dirty="0" smtClean="0">
                <a:ea typeface="Tahoma" panose="020B0604030504040204" pitchFamily="34" charset="0"/>
                <a:cs typeface="Tahoma" panose="020B0604030504040204" pitchFamily="34" charset="0"/>
              </a:rPr>
            </a:br>
            <a:r>
              <a:rPr lang="en-GB" sz="4400" dirty="0" smtClean="0">
                <a:ea typeface="Tahoma" panose="020B0604030504040204" pitchFamily="34" charset="0"/>
                <a:cs typeface="Tahoma" panose="020B0604030504040204" pitchFamily="34" charset="0"/>
              </a:rPr>
              <a:t>Workshop</a:t>
            </a:r>
            <a:r>
              <a:rPr lang="en-GB" sz="4000" dirty="0">
                <a:ea typeface="Tahoma" panose="020B0604030504040204" pitchFamily="34" charset="0"/>
                <a:cs typeface="Tahoma" panose="020B0604030504040204" pitchFamily="34" charset="0"/>
              </a:rPr>
              <a:t/>
            </a:r>
            <a:br>
              <a:rPr lang="en-GB" sz="4000" dirty="0">
                <a:ea typeface="Tahoma" panose="020B0604030504040204" pitchFamily="34" charset="0"/>
                <a:cs typeface="Tahoma" panose="020B0604030504040204" pitchFamily="34" charset="0"/>
              </a:rPr>
            </a:br>
            <a:r>
              <a:rPr lang="en-GB" sz="4000" dirty="0">
                <a:ea typeface="Tahoma" panose="020B0604030504040204" pitchFamily="34" charset="0"/>
                <a:cs typeface="Tahoma" panose="020B0604030504040204" pitchFamily="34" charset="0"/>
              </a:rPr>
              <a:t>   </a:t>
            </a:r>
            <a:br>
              <a:rPr lang="en-GB" sz="4000" dirty="0">
                <a:ea typeface="Tahoma" panose="020B0604030504040204" pitchFamily="34" charset="0"/>
                <a:cs typeface="Tahoma" panose="020B0604030504040204" pitchFamily="34" charset="0"/>
              </a:rPr>
            </a:br>
            <a:r>
              <a:rPr lang="en-GB" sz="3600" dirty="0">
                <a:ea typeface="Tahoma" panose="020B0604030504040204" pitchFamily="34" charset="0"/>
                <a:cs typeface="Tahoma" panose="020B0604030504040204" pitchFamily="34" charset="0"/>
              </a:rPr>
              <a:t>Mrs Grace</a:t>
            </a:r>
            <a:br>
              <a:rPr lang="en-GB" sz="3600" dirty="0">
                <a:ea typeface="Tahoma" panose="020B0604030504040204" pitchFamily="34" charset="0"/>
                <a:cs typeface="Tahoma" panose="020B0604030504040204" pitchFamily="34" charset="0"/>
              </a:rPr>
            </a:br>
            <a:r>
              <a:rPr lang="en-GB" sz="3600" dirty="0" smtClean="0">
                <a:ea typeface="Tahoma" panose="020B0604030504040204" pitchFamily="34" charset="0"/>
                <a:cs typeface="Tahoma" panose="020B0604030504040204" pitchFamily="34" charset="0"/>
              </a:rPr>
              <a:t>Miss Bye</a:t>
            </a:r>
            <a:endParaRPr lang="en-GB" sz="3600" dirty="0">
              <a:ea typeface="Tahoma" panose="020B0604030504040204" pitchFamily="34" charset="0"/>
              <a:cs typeface="Tahoma" panose="020B0604030504040204" pitchFamily="34" charset="0"/>
            </a:endParaRPr>
          </a:p>
        </p:txBody>
      </p:sp>
      <p:pic>
        <p:nvPicPr>
          <p:cNvPr id="7" name="Picture 6" descr="Arrow&#10;&#10;Description automatically generated with medium confidence"/>
          <p:cNvPicPr>
            <a:picLocks noChangeAspect="1"/>
          </p:cNvPicPr>
          <p:nvPr/>
        </p:nvPicPr>
        <p:blipFill rotWithShape="1">
          <a:blip r:embed="rId3"/>
          <a:srcRect l="5251" r="2000" b="1"/>
          <a:stretch/>
        </p:blipFill>
        <p:spPr>
          <a:xfrm>
            <a:off x="1670673" y="141515"/>
            <a:ext cx="6460956" cy="6716484"/>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
        <p:nvSpPr>
          <p:cNvPr id="4" name="Content Placeholder 2">
            <a:extLst>
              <a:ext uri="{FF2B5EF4-FFF2-40B4-BE49-F238E27FC236}">
                <a16:creationId xmlns:a16="http://schemas.microsoft.com/office/drawing/2014/main" id="{ABF4FD06-AE30-44BF-AFF5-E27C9812AAC3}"/>
              </a:ext>
            </a:extLst>
          </p:cNvPr>
          <p:cNvSpPr txBox="1">
            <a:spLocks/>
          </p:cNvSpPr>
          <p:nvPr/>
        </p:nvSpPr>
        <p:spPr>
          <a:xfrm>
            <a:off x="1586190" y="136273"/>
            <a:ext cx="9017182" cy="6716485"/>
          </a:xfrm>
          <a:prstGeom prst="rect">
            <a:avLst/>
          </a:prstGeom>
          <a:noFill/>
          <a:ln w="190500" cap="rnd" cmpd="sng">
            <a:solidFill>
              <a:srgbClr val="FF0000"/>
            </a:solidFill>
            <a:bevel/>
          </a:ln>
          <a:scene3d>
            <a:camera prst="orthographicFront"/>
            <a:lightRig rig="threePt" dir="t"/>
          </a:scene3d>
          <a:sp3d>
            <a:bevelT/>
          </a:sp3d>
        </p:spPr>
        <p:txBody>
          <a:bodyPr vert="horz" lIns="68580" tIns="34290" rIns="68580" bIns="3429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sz="2100"/>
          </a:p>
          <a:p>
            <a:pPr marL="0" indent="0">
              <a:buNone/>
            </a:pPr>
            <a:endParaRPr lang="en-GB" sz="2100"/>
          </a:p>
          <a:p>
            <a:pPr marL="0" indent="0">
              <a:buNone/>
            </a:pPr>
            <a:endParaRPr lang="en-GB" sz="2100"/>
          </a:p>
          <a:p>
            <a:pPr marL="0" indent="0">
              <a:buNone/>
            </a:pPr>
            <a:endParaRPr lang="en-GB" sz="2100"/>
          </a:p>
        </p:txBody>
      </p:sp>
    </p:spTree>
    <p:extLst>
      <p:ext uri="{BB962C8B-B14F-4D97-AF65-F5344CB8AC3E}">
        <p14:creationId xmlns:p14="http://schemas.microsoft.com/office/powerpoint/2010/main" val="264339926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2164" y="1154834"/>
            <a:ext cx="10515600" cy="1325563"/>
          </a:xfrm>
        </p:spPr>
        <p:txBody>
          <a:bodyPr>
            <a:normAutofit/>
          </a:bodyPr>
          <a:lstStyle/>
          <a:p>
            <a:r>
              <a:rPr lang="en-US" sz="4000" b="1" dirty="0" smtClean="0"/>
              <a:t>Our approach to teaching reading after phonics</a:t>
            </a:r>
            <a:endParaRPr lang="en-GB" sz="4000" b="1" dirty="0"/>
          </a:p>
        </p:txBody>
      </p:sp>
      <p:sp>
        <p:nvSpPr>
          <p:cNvPr id="3" name="Content Placeholder 2"/>
          <p:cNvSpPr>
            <a:spLocks noGrp="1"/>
          </p:cNvSpPr>
          <p:nvPr>
            <p:ph idx="1"/>
          </p:nvPr>
        </p:nvSpPr>
        <p:spPr>
          <a:xfrm>
            <a:off x="713509" y="2241261"/>
            <a:ext cx="10515600" cy="4351338"/>
          </a:xfrm>
        </p:spPr>
        <p:txBody>
          <a:bodyPr>
            <a:normAutofit lnSpcReduction="10000"/>
          </a:bodyPr>
          <a:lstStyle/>
          <a:p>
            <a:r>
              <a:rPr lang="en-US" dirty="0"/>
              <a:t>Once pupils are fluent </a:t>
            </a:r>
            <a:r>
              <a:rPr lang="en-US" dirty="0" smtClean="0"/>
              <a:t>readers, </a:t>
            </a:r>
            <a:r>
              <a:rPr lang="en-US" dirty="0"/>
              <a:t>the focus is on comprehension. </a:t>
            </a:r>
            <a:endParaRPr lang="en-US" dirty="0" smtClean="0"/>
          </a:p>
          <a:p>
            <a:r>
              <a:rPr lang="en-US" dirty="0" smtClean="0"/>
              <a:t>In </a:t>
            </a:r>
            <a:r>
              <a:rPr lang="en-US" dirty="0"/>
              <a:t>KS2, every pupil has a 30 minute reading lesson every day and pupils </a:t>
            </a:r>
            <a:r>
              <a:rPr lang="en-GB" dirty="0"/>
              <a:t>will then be reading a book matched to their The Zone of Proximal Development (ZPD).  ZPD defines the readability range within which pupils should read to best develop their reading, while avoiding frustration. </a:t>
            </a:r>
            <a:endParaRPr lang="en-GB" dirty="0" smtClean="0"/>
          </a:p>
          <a:p>
            <a:r>
              <a:rPr lang="en-US" dirty="0" smtClean="0"/>
              <a:t>From Y2-Y6, children </a:t>
            </a:r>
            <a:r>
              <a:rPr lang="en-US" dirty="0"/>
              <a:t>study a class text in school and they read an individual reading book which they bring home.</a:t>
            </a:r>
            <a:endParaRPr lang="en-GB" dirty="0"/>
          </a:p>
          <a:p>
            <a:r>
              <a:rPr lang="en-GB" dirty="0" smtClean="0"/>
              <a:t>We </a:t>
            </a:r>
            <a:r>
              <a:rPr lang="en-GB" dirty="0"/>
              <a:t>will explain further during this presentation and hope that afterwards you will understand the part you can play in helping us to teach your child to read with confidence.</a:t>
            </a:r>
          </a:p>
          <a:p>
            <a:endParaRPr lang="en-GB" dirty="0"/>
          </a:p>
        </p:txBody>
      </p:sp>
      <p:pic>
        <p:nvPicPr>
          <p:cNvPr id="4" name="Picture 3" descr="st-hugh-of-lincoln-catholic-primary-school-logo-full-color-rgb"/>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41462" y="212712"/>
            <a:ext cx="1029847" cy="990224"/>
          </a:xfrm>
          <a:prstGeom prst="rect">
            <a:avLst/>
          </a:prstGeom>
          <a:noFill/>
          <a:ln w="57150">
            <a:solidFill>
              <a:srgbClr val="FF0000"/>
            </a:solidFill>
          </a:ln>
        </p:spPr>
      </p:pic>
    </p:spTree>
    <p:extLst>
      <p:ext uri="{BB962C8B-B14F-4D97-AF65-F5344CB8AC3E}">
        <p14:creationId xmlns:p14="http://schemas.microsoft.com/office/powerpoint/2010/main" val="1665609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Master Readers: Weekly Overview</a:t>
            </a:r>
            <a:endParaRPr lang="en-GB" dirty="0"/>
          </a:p>
        </p:txBody>
      </p:sp>
      <p:pic>
        <p:nvPicPr>
          <p:cNvPr id="4" name="Content Placeholder 3"/>
          <p:cNvPicPr>
            <a:picLocks noGrp="1" noChangeAspect="1"/>
          </p:cNvPicPr>
          <p:nvPr>
            <p:ph idx="1"/>
          </p:nvPr>
        </p:nvPicPr>
        <p:blipFill rotWithShape="1">
          <a:blip r:embed="rId3"/>
          <a:srcRect l="33553" t="29817" r="31754" b="19176"/>
          <a:stretch/>
        </p:blipFill>
        <p:spPr>
          <a:xfrm>
            <a:off x="3509749" y="1842449"/>
            <a:ext cx="5172501" cy="4282951"/>
          </a:xfrm>
          <a:prstGeom prst="rect">
            <a:avLst/>
          </a:prstGeom>
        </p:spPr>
      </p:pic>
    </p:spTree>
    <p:extLst>
      <p:ext uri="{BB962C8B-B14F-4D97-AF65-F5344CB8AC3E}">
        <p14:creationId xmlns:p14="http://schemas.microsoft.com/office/powerpoint/2010/main" val="29787295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28249" t="16667" r="6847" b="7108"/>
          <a:stretch/>
        </p:blipFill>
        <p:spPr>
          <a:xfrm>
            <a:off x="0" y="-190428"/>
            <a:ext cx="11994776" cy="7048428"/>
          </a:xfrm>
          <a:prstGeom prst="rect">
            <a:avLst/>
          </a:prstGeom>
        </p:spPr>
      </p:pic>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spTree>
    <p:extLst>
      <p:ext uri="{BB962C8B-B14F-4D97-AF65-F5344CB8AC3E}">
        <p14:creationId xmlns:p14="http://schemas.microsoft.com/office/powerpoint/2010/main" val="96553081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63365"/>
            <a:ext cx="10515600" cy="1325563"/>
          </a:xfrm>
        </p:spPr>
        <p:txBody>
          <a:bodyPr/>
          <a:lstStyle/>
          <a:p>
            <a:r>
              <a:rPr lang="en-US" dirty="0" smtClean="0"/>
              <a:t>Whole Class Text - Day 1</a:t>
            </a:r>
            <a:endParaRPr lang="en-GB" dirty="0"/>
          </a:p>
        </p:txBody>
      </p:sp>
      <p:sp>
        <p:nvSpPr>
          <p:cNvPr id="3" name="Content Placeholder 2"/>
          <p:cNvSpPr>
            <a:spLocks noGrp="1"/>
          </p:cNvSpPr>
          <p:nvPr>
            <p:ph idx="1"/>
          </p:nvPr>
        </p:nvSpPr>
        <p:spPr>
          <a:xfrm>
            <a:off x="-5288" y="2784454"/>
            <a:ext cx="10515600" cy="4351338"/>
          </a:xfrm>
        </p:spPr>
        <p:txBody>
          <a:bodyPr/>
          <a:lstStyle/>
          <a:p>
            <a:r>
              <a:rPr lang="en-GB" dirty="0" smtClean="0"/>
              <a:t>We study the </a:t>
            </a:r>
            <a:r>
              <a:rPr lang="en-GB" dirty="0"/>
              <a:t>same </a:t>
            </a:r>
            <a:r>
              <a:rPr lang="en-GB" dirty="0" smtClean="0"/>
              <a:t>chapter for </a:t>
            </a:r>
            <a:r>
              <a:rPr lang="en-GB" dirty="0"/>
              <a:t>the whole week.</a:t>
            </a:r>
          </a:p>
          <a:p>
            <a:r>
              <a:rPr lang="en-GB" dirty="0"/>
              <a:t>When starting a new book, </a:t>
            </a:r>
            <a:r>
              <a:rPr lang="en-GB" dirty="0" smtClean="0"/>
              <a:t>we talk </a:t>
            </a:r>
            <a:r>
              <a:rPr lang="en-GB" dirty="0"/>
              <a:t>pupils through the front cover, back cover and read the blurb with </a:t>
            </a:r>
            <a:r>
              <a:rPr lang="en-GB" dirty="0" smtClean="0"/>
              <a:t>them. We use </a:t>
            </a:r>
            <a:r>
              <a:rPr lang="en-GB" dirty="0"/>
              <a:t>this information to predict the plot and what the main events in the book will be.</a:t>
            </a:r>
          </a:p>
          <a:p>
            <a:r>
              <a:rPr lang="en-GB" dirty="0" smtClean="0"/>
              <a:t>We ask questions such as:</a:t>
            </a:r>
            <a:endParaRPr lang="en-GB" dirty="0"/>
          </a:p>
          <a:p>
            <a:pPr marL="0" indent="0">
              <a:buNone/>
            </a:pPr>
            <a:r>
              <a:rPr lang="en-GB" dirty="0" smtClean="0"/>
              <a:t>   What </a:t>
            </a:r>
            <a:r>
              <a:rPr lang="en-GB" dirty="0"/>
              <a:t>emotions does the cover elicit?</a:t>
            </a:r>
          </a:p>
          <a:p>
            <a:pPr marL="0" indent="0">
              <a:buNone/>
            </a:pPr>
            <a:r>
              <a:rPr lang="en-GB" dirty="0" smtClean="0"/>
              <a:t>   What </a:t>
            </a:r>
            <a:r>
              <a:rPr lang="en-GB" dirty="0"/>
              <a:t>type of story do you think you will be reading</a:t>
            </a:r>
            <a:r>
              <a:rPr lang="en-GB" dirty="0" smtClean="0"/>
              <a:t>?</a:t>
            </a:r>
          </a:p>
          <a:p>
            <a:r>
              <a:rPr lang="en-US" dirty="0" smtClean="0"/>
              <a:t>Then teacher reads modelling fluent reading of the chapter.</a:t>
            </a:r>
            <a:endParaRPr lang="en-GB" dirty="0"/>
          </a:p>
          <a:p>
            <a:endParaRPr lang="en-GB" dirty="0"/>
          </a:p>
        </p:txBody>
      </p:sp>
      <p:pic>
        <p:nvPicPr>
          <p:cNvPr id="9" name="Picture 8" descr="st-hugh-of-lincoln-catholic-primary-school-logo-full-color-rgb"/>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66153" y="37682"/>
            <a:ext cx="1029847" cy="990224"/>
          </a:xfrm>
          <a:prstGeom prst="rect">
            <a:avLst/>
          </a:prstGeom>
          <a:noFill/>
          <a:ln w="57150">
            <a:solidFill>
              <a:srgbClr val="FF0000"/>
            </a:solidFill>
          </a:ln>
        </p:spPr>
      </p:pic>
      <p:pic>
        <p:nvPicPr>
          <p:cNvPr id="5" name="Picture 4"/>
          <p:cNvPicPr>
            <a:picLocks noChangeAspect="1"/>
          </p:cNvPicPr>
          <p:nvPr/>
        </p:nvPicPr>
        <p:blipFill rotWithShape="1">
          <a:blip r:embed="rId4"/>
          <a:srcRect l="27673" t="24143" r="42501" b="7653"/>
          <a:stretch/>
        </p:blipFill>
        <p:spPr>
          <a:xfrm>
            <a:off x="9448889" y="0"/>
            <a:ext cx="2652238" cy="3411574"/>
          </a:xfrm>
          <a:prstGeom prst="rect">
            <a:avLst/>
          </a:prstGeom>
        </p:spPr>
      </p:pic>
    </p:spTree>
    <p:extLst>
      <p:ext uri="{BB962C8B-B14F-4D97-AF65-F5344CB8AC3E}">
        <p14:creationId xmlns:p14="http://schemas.microsoft.com/office/powerpoint/2010/main" val="21814633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Day 2</a:t>
            </a:r>
            <a:endParaRPr lang="en-GB" dirty="0"/>
          </a:p>
        </p:txBody>
      </p:sp>
      <p:sp>
        <p:nvSpPr>
          <p:cNvPr id="3" name="Content Placeholder 2"/>
          <p:cNvSpPr>
            <a:spLocks noGrp="1"/>
          </p:cNvSpPr>
          <p:nvPr>
            <p:ph idx="1"/>
          </p:nvPr>
        </p:nvSpPr>
        <p:spPr>
          <a:xfrm>
            <a:off x="838200" y="2506662"/>
            <a:ext cx="10515600" cy="4351338"/>
          </a:xfrm>
        </p:spPr>
        <p:txBody>
          <a:bodyPr/>
          <a:lstStyle/>
          <a:p>
            <a:pPr marL="0" indent="0">
              <a:buNone/>
            </a:pPr>
            <a:r>
              <a:rPr lang="en-GB" dirty="0"/>
              <a:t>1. Predict what might happen</a:t>
            </a:r>
          </a:p>
          <a:p>
            <a:pPr marL="0" indent="0">
              <a:buNone/>
            </a:pPr>
            <a:r>
              <a:rPr lang="en-GB" dirty="0" smtClean="0"/>
              <a:t>2</a:t>
            </a:r>
            <a:r>
              <a:rPr lang="en-GB" dirty="0"/>
              <a:t>. Ask questions to improve understanding</a:t>
            </a:r>
          </a:p>
          <a:p>
            <a:pPr marL="0" indent="0">
              <a:buNone/>
            </a:pPr>
            <a:r>
              <a:rPr lang="en-GB" dirty="0" smtClean="0"/>
              <a:t>3</a:t>
            </a:r>
            <a:r>
              <a:rPr lang="en-GB" dirty="0"/>
              <a:t>. Explain the meaning of words in context</a:t>
            </a:r>
          </a:p>
          <a:p>
            <a:pPr marL="0" indent="0">
              <a:buNone/>
            </a:pPr>
            <a:r>
              <a:rPr lang="en-US" dirty="0" smtClean="0"/>
              <a:t>4</a:t>
            </a:r>
            <a:r>
              <a:rPr lang="en-US" dirty="0"/>
              <a:t>. </a:t>
            </a:r>
            <a:r>
              <a:rPr lang="en-US" dirty="0" err="1"/>
              <a:t>Summarise</a:t>
            </a:r>
            <a:r>
              <a:rPr lang="en-US" dirty="0"/>
              <a:t> main ideas</a:t>
            </a:r>
            <a:endParaRPr lang="en-GB" dirty="0"/>
          </a:p>
          <a:p>
            <a:endParaRPr lang="en-GB" dirty="0"/>
          </a:p>
        </p:txBody>
      </p:sp>
      <p:pic>
        <p:nvPicPr>
          <p:cNvPr id="4" name="Picture 3" descr="st-hugh-of-lincoln-catholic-primary-school-logo-full-color-rgb"/>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57012" y="365125"/>
            <a:ext cx="1029847" cy="990224"/>
          </a:xfrm>
          <a:prstGeom prst="rect">
            <a:avLst/>
          </a:prstGeom>
          <a:noFill/>
          <a:ln w="57150">
            <a:solidFill>
              <a:srgbClr val="FF0000"/>
            </a:solidFill>
          </a:ln>
        </p:spPr>
      </p:pic>
    </p:spTree>
    <p:extLst>
      <p:ext uri="{BB962C8B-B14F-4D97-AF65-F5344CB8AC3E}">
        <p14:creationId xmlns:p14="http://schemas.microsoft.com/office/powerpoint/2010/main" val="37841734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Day 3</a:t>
            </a:r>
            <a:endParaRPr lang="en-GB" dirty="0"/>
          </a:p>
        </p:txBody>
      </p:sp>
      <p:sp>
        <p:nvSpPr>
          <p:cNvPr id="3" name="Content Placeholder 2"/>
          <p:cNvSpPr>
            <a:spLocks noGrp="1"/>
          </p:cNvSpPr>
          <p:nvPr>
            <p:ph idx="1"/>
          </p:nvPr>
        </p:nvSpPr>
        <p:spPr>
          <a:xfrm>
            <a:off x="644236" y="1954358"/>
            <a:ext cx="10515600" cy="4351338"/>
          </a:xfrm>
        </p:spPr>
        <p:txBody>
          <a:bodyPr>
            <a:normAutofit/>
          </a:bodyPr>
          <a:lstStyle/>
          <a:p>
            <a:r>
              <a:rPr lang="en-GB" b="1" dirty="0" smtClean="0"/>
              <a:t>Guided </a:t>
            </a:r>
            <a:r>
              <a:rPr lang="en-GB" b="1" dirty="0"/>
              <a:t>Comprehension</a:t>
            </a:r>
          </a:p>
          <a:p>
            <a:r>
              <a:rPr lang="en-GB" dirty="0" smtClean="0"/>
              <a:t>Reading </a:t>
            </a:r>
            <a:r>
              <a:rPr lang="en-GB" dirty="0"/>
              <a:t>strategies are taken from the National Curriculum:</a:t>
            </a:r>
          </a:p>
          <a:p>
            <a:pPr marL="0" indent="0">
              <a:buNone/>
            </a:pPr>
            <a:r>
              <a:rPr lang="en-GB" dirty="0" smtClean="0"/>
              <a:t>   Predict, Retrieve, Infer, Vocabulary</a:t>
            </a:r>
          </a:p>
          <a:p>
            <a:r>
              <a:rPr lang="en-US" dirty="0"/>
              <a:t>The whole class works through </a:t>
            </a:r>
            <a:r>
              <a:rPr lang="en-US" dirty="0" smtClean="0"/>
              <a:t>questions about the chapter we have read one </a:t>
            </a:r>
            <a:r>
              <a:rPr lang="en-US" dirty="0"/>
              <a:t>at a time. </a:t>
            </a:r>
          </a:p>
          <a:p>
            <a:r>
              <a:rPr lang="en-US" dirty="0" smtClean="0"/>
              <a:t>Teacher will model how to answer them.</a:t>
            </a:r>
          </a:p>
          <a:p>
            <a:pPr marL="0" indent="0">
              <a:buNone/>
            </a:pPr>
            <a:endParaRPr lang="en-GB" dirty="0"/>
          </a:p>
        </p:txBody>
      </p:sp>
      <p:pic>
        <p:nvPicPr>
          <p:cNvPr id="4" name="Picture 3" descr="st-hugh-of-lincoln-catholic-primary-school-logo-full-color-rgb"/>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72189" y="257434"/>
            <a:ext cx="1029847" cy="990224"/>
          </a:xfrm>
          <a:prstGeom prst="rect">
            <a:avLst/>
          </a:prstGeom>
          <a:noFill/>
          <a:ln w="57150">
            <a:solidFill>
              <a:srgbClr val="FF0000"/>
            </a:solidFill>
          </a:ln>
        </p:spPr>
      </p:pic>
    </p:spTree>
    <p:extLst>
      <p:ext uri="{BB962C8B-B14F-4D97-AF65-F5344CB8AC3E}">
        <p14:creationId xmlns:p14="http://schemas.microsoft.com/office/powerpoint/2010/main" val="26835324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Day 4</a:t>
            </a:r>
            <a:endParaRPr lang="en-GB" dirty="0"/>
          </a:p>
        </p:txBody>
      </p:sp>
      <p:sp>
        <p:nvSpPr>
          <p:cNvPr id="3" name="Content Placeholder 2"/>
          <p:cNvSpPr>
            <a:spLocks noGrp="1"/>
          </p:cNvSpPr>
          <p:nvPr>
            <p:ph idx="1"/>
          </p:nvPr>
        </p:nvSpPr>
        <p:spPr>
          <a:xfrm>
            <a:off x="838200" y="2199698"/>
            <a:ext cx="10515600" cy="4351338"/>
          </a:xfrm>
        </p:spPr>
        <p:txBody>
          <a:bodyPr/>
          <a:lstStyle/>
          <a:p>
            <a:r>
              <a:rPr lang="en-US" dirty="0" smtClean="0"/>
              <a:t>Assessed Comprehension </a:t>
            </a:r>
          </a:p>
          <a:p>
            <a:r>
              <a:rPr lang="en-US" dirty="0" smtClean="0"/>
              <a:t>The children become more independent and can now show what they can do writing their own answer in their books. Teacher then models the answer. Children add improvements in purple pen.</a:t>
            </a:r>
            <a:endParaRPr lang="en-GB" dirty="0"/>
          </a:p>
        </p:txBody>
      </p:sp>
      <p:pic>
        <p:nvPicPr>
          <p:cNvPr id="4" name="Picture 3" descr="st-hugh-of-lincoln-catholic-primary-school-logo-full-color-rgb"/>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79042" y="40493"/>
            <a:ext cx="1029847" cy="990224"/>
          </a:xfrm>
          <a:prstGeom prst="rect">
            <a:avLst/>
          </a:prstGeom>
          <a:noFill/>
          <a:ln w="57150">
            <a:solidFill>
              <a:srgbClr val="FF0000"/>
            </a:solidFill>
          </a:ln>
        </p:spPr>
      </p:pic>
      <p:pic>
        <p:nvPicPr>
          <p:cNvPr id="5" name="Picture 4"/>
          <p:cNvPicPr>
            <a:picLocks noChangeAspect="1"/>
          </p:cNvPicPr>
          <p:nvPr/>
        </p:nvPicPr>
        <p:blipFill rotWithShape="1">
          <a:blip r:embed="rId4" cstate="print">
            <a:extLst>
              <a:ext uri="{28A0092B-C50C-407E-A947-70E740481C1C}">
                <a14:useLocalDpi xmlns:a14="http://schemas.microsoft.com/office/drawing/2010/main" val="0"/>
              </a:ext>
            </a:extLst>
          </a:blip>
          <a:srcRect l="16937" t="17800" r="65944" b="10101"/>
          <a:stretch/>
        </p:blipFill>
        <p:spPr>
          <a:xfrm rot="5400000">
            <a:off x="4734409" y="1151691"/>
            <a:ext cx="1919111" cy="8082402"/>
          </a:xfrm>
          <a:prstGeom prst="rect">
            <a:avLst/>
          </a:prstGeom>
        </p:spPr>
      </p:pic>
    </p:spTree>
    <p:extLst>
      <p:ext uri="{BB962C8B-B14F-4D97-AF65-F5344CB8AC3E}">
        <p14:creationId xmlns:p14="http://schemas.microsoft.com/office/powerpoint/2010/main" val="2585892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Day 5</a:t>
            </a:r>
            <a:endParaRPr lang="en-GB" dirty="0"/>
          </a:p>
        </p:txBody>
      </p:sp>
      <p:sp>
        <p:nvSpPr>
          <p:cNvPr id="3" name="Content Placeholder 2"/>
          <p:cNvSpPr>
            <a:spLocks noGrp="1"/>
          </p:cNvSpPr>
          <p:nvPr>
            <p:ph idx="1"/>
          </p:nvPr>
        </p:nvSpPr>
        <p:spPr>
          <a:xfrm>
            <a:off x="976745" y="2352098"/>
            <a:ext cx="10515600" cy="4351338"/>
          </a:xfrm>
        </p:spPr>
        <p:txBody>
          <a:bodyPr/>
          <a:lstStyle/>
          <a:p>
            <a:r>
              <a:rPr lang="en-US" dirty="0" smtClean="0"/>
              <a:t>Address misconceptions</a:t>
            </a:r>
          </a:p>
          <a:p>
            <a:r>
              <a:rPr lang="en-US" dirty="0" smtClean="0"/>
              <a:t>Vocabulary based work</a:t>
            </a:r>
          </a:p>
          <a:p>
            <a:r>
              <a:rPr lang="en-US" dirty="0" smtClean="0"/>
              <a:t>Character work</a:t>
            </a:r>
          </a:p>
          <a:p>
            <a:r>
              <a:rPr lang="en-US" dirty="0" smtClean="0"/>
              <a:t>Shared Reading</a:t>
            </a:r>
            <a:endParaRPr lang="en-GB" dirty="0"/>
          </a:p>
        </p:txBody>
      </p:sp>
      <p:pic>
        <p:nvPicPr>
          <p:cNvPr id="4" name="Picture 3" descr="st-hugh-of-lincoln-catholic-primary-school-logo-full-color-rgb"/>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6935" y="272821"/>
            <a:ext cx="1029847" cy="990224"/>
          </a:xfrm>
          <a:prstGeom prst="rect">
            <a:avLst/>
          </a:prstGeom>
          <a:noFill/>
          <a:ln w="57150">
            <a:solidFill>
              <a:srgbClr val="FF0000"/>
            </a:solidFill>
          </a:ln>
        </p:spPr>
      </p:pic>
    </p:spTree>
    <p:extLst>
      <p:ext uri="{BB962C8B-B14F-4D97-AF65-F5344CB8AC3E}">
        <p14:creationId xmlns:p14="http://schemas.microsoft.com/office/powerpoint/2010/main" val="320266185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10" name="Picture 9" descr="st-hugh-of-lincoln-catholic-primary-school-logo-full-color-rgb"/>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1885" y="215870"/>
            <a:ext cx="1029847" cy="990224"/>
          </a:xfrm>
          <a:prstGeom prst="rect">
            <a:avLst/>
          </a:prstGeom>
          <a:noFill/>
          <a:ln w="57150">
            <a:solidFill>
              <a:srgbClr val="FF0000"/>
            </a:solidFill>
          </a:ln>
        </p:spPr>
      </p:pic>
      <p:sp>
        <p:nvSpPr>
          <p:cNvPr id="6" name="Rounded Rectangle 5"/>
          <p:cNvSpPr/>
          <p:nvPr/>
        </p:nvSpPr>
        <p:spPr>
          <a:xfrm>
            <a:off x="1821093" y="215870"/>
            <a:ext cx="8700525" cy="1059015"/>
          </a:xfrm>
          <a:prstGeom prst="roundRect">
            <a:avLst/>
          </a:prstGeom>
          <a:solidFill>
            <a:schemeClr val="accent1">
              <a:lumMod val="20000"/>
              <a:lumOff val="80000"/>
            </a:schemeClr>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smtClean="0">
                <a:solidFill>
                  <a:schemeClr val="tx1"/>
                </a:solidFill>
                <a:latin typeface="XCCW Joined 15a" panose="03050602040000000000" pitchFamily="66" charset="0"/>
              </a:rPr>
              <a:t>Accelerated Reader</a:t>
            </a:r>
            <a:endParaRPr lang="en-US" sz="4000" dirty="0">
              <a:solidFill>
                <a:schemeClr val="tx1"/>
              </a:solidFill>
              <a:latin typeface="XCCW Joined 15a" panose="03050602040000000000" pitchFamily="66" charset="0"/>
            </a:endParaRPr>
          </a:p>
        </p:txBody>
      </p:sp>
      <p:sp>
        <p:nvSpPr>
          <p:cNvPr id="4" name="TextBox 3"/>
          <p:cNvSpPr txBox="1"/>
          <p:nvPr/>
        </p:nvSpPr>
        <p:spPr>
          <a:xfrm>
            <a:off x="475066" y="1481964"/>
            <a:ext cx="6914025" cy="6370975"/>
          </a:xfrm>
          <a:prstGeom prst="rect">
            <a:avLst/>
          </a:prstGeom>
          <a:noFill/>
        </p:spPr>
        <p:txBody>
          <a:bodyPr wrap="square" rtlCol="0">
            <a:spAutoFit/>
          </a:bodyPr>
          <a:lstStyle/>
          <a:p>
            <a:pPr marL="342900" indent="-342900">
              <a:buFont typeface="Arial" panose="020B0604020202020204" pitchFamily="34" charset="0"/>
              <a:buChar char="•"/>
            </a:pPr>
            <a:r>
              <a:rPr lang="en-GB" sz="2400" dirty="0" smtClean="0">
                <a:latin typeface="XCCW Joined 15a" panose="03050602040000000000" pitchFamily="66" charset="0"/>
              </a:rPr>
              <a:t>What is accelerated reader?</a:t>
            </a:r>
          </a:p>
          <a:p>
            <a:pPr marL="342900" indent="-342900">
              <a:buFont typeface="Arial" panose="020B0604020202020204" pitchFamily="34" charset="0"/>
              <a:buChar char="•"/>
            </a:pPr>
            <a:endParaRPr lang="en-GB" sz="2400" dirty="0">
              <a:latin typeface="XCCW Joined 15a" panose="03050602040000000000" pitchFamily="66" charset="0"/>
            </a:endParaRPr>
          </a:p>
          <a:p>
            <a:pPr marL="342900" indent="-342900">
              <a:buFont typeface="Arial" panose="020B0604020202020204" pitchFamily="34" charset="0"/>
              <a:buChar char="•"/>
            </a:pPr>
            <a:r>
              <a:rPr lang="en-GB" sz="2400" dirty="0" smtClean="0">
                <a:latin typeface="XCCW Joined 15a" panose="03050602040000000000" pitchFamily="66" charset="0"/>
              </a:rPr>
              <a:t>How does the school determine my child’s reading level?</a:t>
            </a:r>
          </a:p>
          <a:p>
            <a:pPr marL="342900" indent="-342900">
              <a:buFont typeface="Arial" panose="020B0604020202020204" pitchFamily="34" charset="0"/>
              <a:buChar char="•"/>
            </a:pPr>
            <a:endParaRPr lang="en-GB" sz="2400" dirty="0">
              <a:latin typeface="XCCW Joined 15a" panose="03050602040000000000" pitchFamily="66" charset="0"/>
            </a:endParaRPr>
          </a:p>
          <a:p>
            <a:pPr marL="342900" indent="-342900">
              <a:buFont typeface="Arial" panose="020B0604020202020204" pitchFamily="34" charset="0"/>
              <a:buChar char="•"/>
            </a:pPr>
            <a:r>
              <a:rPr lang="en-GB" sz="2400" dirty="0">
                <a:latin typeface="XCCW Joined 15a" panose="03050602040000000000" pitchFamily="66" charset="0"/>
              </a:rPr>
              <a:t>What is a Star Reader Test?</a:t>
            </a:r>
          </a:p>
          <a:p>
            <a:pPr marL="342900" indent="-342900">
              <a:buFont typeface="Arial" panose="020B0604020202020204" pitchFamily="34" charset="0"/>
              <a:buChar char="•"/>
            </a:pPr>
            <a:endParaRPr lang="en-GB" sz="2400" dirty="0" smtClean="0">
              <a:latin typeface="XCCW Joined 15a" panose="03050602040000000000" pitchFamily="66" charset="0"/>
            </a:endParaRPr>
          </a:p>
          <a:p>
            <a:pPr marL="342900" indent="-342900">
              <a:buFont typeface="Arial" panose="020B0604020202020204" pitchFamily="34" charset="0"/>
              <a:buChar char="•"/>
            </a:pPr>
            <a:r>
              <a:rPr lang="en-GB" sz="2400" dirty="0" smtClean="0">
                <a:latin typeface="XCCW Joined 15a" panose="03050602040000000000" pitchFamily="66" charset="0"/>
              </a:rPr>
              <a:t>What </a:t>
            </a:r>
            <a:r>
              <a:rPr lang="en-GB" sz="2400" dirty="0">
                <a:latin typeface="XCCW Joined 15a" panose="03050602040000000000" pitchFamily="66" charset="0"/>
              </a:rPr>
              <a:t>is a Zone of Proximal Development (ZPD)?</a:t>
            </a:r>
          </a:p>
          <a:p>
            <a:pPr marL="342900" indent="-342900">
              <a:buFont typeface="Arial" panose="020B0604020202020204" pitchFamily="34" charset="0"/>
              <a:buChar char="•"/>
            </a:pPr>
            <a:endParaRPr lang="en-GB" sz="2400" dirty="0">
              <a:latin typeface="XCCW Joined 15a" panose="03050602040000000000" pitchFamily="66" charset="0"/>
            </a:endParaRPr>
          </a:p>
          <a:p>
            <a:pPr marL="342900" indent="-342900">
              <a:buFont typeface="Arial" panose="020B0604020202020204" pitchFamily="34" charset="0"/>
              <a:buChar char="•"/>
            </a:pPr>
            <a:r>
              <a:rPr lang="en-GB" sz="2400" dirty="0" smtClean="0">
                <a:latin typeface="XCCW Joined 15a" panose="03050602040000000000" pitchFamily="66" charset="0"/>
              </a:rPr>
              <a:t>What are quiz points?</a:t>
            </a:r>
          </a:p>
          <a:p>
            <a:pPr marL="342900" indent="-342900">
              <a:buFont typeface="Arial" panose="020B0604020202020204" pitchFamily="34" charset="0"/>
              <a:buChar char="•"/>
            </a:pPr>
            <a:endParaRPr lang="en-GB" sz="2400" dirty="0">
              <a:latin typeface="XCCW Joined 15a" panose="03050602040000000000" pitchFamily="66" charset="0"/>
            </a:endParaRPr>
          </a:p>
          <a:p>
            <a:pPr marL="342900" indent="-342900">
              <a:buFont typeface="Arial" panose="020B0604020202020204" pitchFamily="34" charset="0"/>
              <a:buChar char="•"/>
            </a:pPr>
            <a:r>
              <a:rPr lang="en-GB" sz="2400" dirty="0" smtClean="0">
                <a:latin typeface="XCCW Joined 15a" panose="03050602040000000000" pitchFamily="66" charset="0"/>
              </a:rPr>
              <a:t>How can I support my child’s progress at home?</a:t>
            </a:r>
          </a:p>
          <a:p>
            <a:endParaRPr lang="en-GB" sz="2400" dirty="0">
              <a:latin typeface="XCCW Joined 15a" panose="03050602040000000000" pitchFamily="66" charset="0"/>
            </a:endParaRPr>
          </a:p>
          <a:p>
            <a:endParaRPr lang="en-GB" sz="2400" dirty="0" smtClean="0">
              <a:latin typeface="XCCW Joined 15a" panose="03050602040000000000" pitchFamily="66" charset="0"/>
            </a:endParaRPr>
          </a:p>
          <a:p>
            <a:endParaRPr lang="en-GB" sz="2400" dirty="0">
              <a:latin typeface="XCCW Joined 15a" panose="03050602040000000000" pitchFamily="66" charset="0"/>
            </a:endParaRPr>
          </a:p>
        </p:txBody>
      </p:sp>
      <p:pic>
        <p:nvPicPr>
          <p:cNvPr id="11" name="Picture 10"/>
          <p:cNvPicPr>
            <a:picLocks noChangeAspect="1"/>
          </p:cNvPicPr>
          <p:nvPr/>
        </p:nvPicPr>
        <p:blipFill>
          <a:blip r:embed="rId4"/>
          <a:stretch>
            <a:fillRect/>
          </a:stretch>
        </p:blipFill>
        <p:spPr>
          <a:xfrm>
            <a:off x="7591073" y="2424400"/>
            <a:ext cx="4324350" cy="3209925"/>
          </a:xfrm>
          <a:prstGeom prst="rect">
            <a:avLst/>
          </a:prstGeom>
        </p:spPr>
      </p:pic>
    </p:spTree>
    <p:extLst>
      <p:ext uri="{BB962C8B-B14F-4D97-AF65-F5344CB8AC3E}">
        <p14:creationId xmlns:p14="http://schemas.microsoft.com/office/powerpoint/2010/main" val="13256974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10" name="Picture 9" descr="st-hugh-of-lincoln-catholic-primary-school-logo-full-color-rgb"/>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1885" y="215870"/>
            <a:ext cx="1029847" cy="990224"/>
          </a:xfrm>
          <a:prstGeom prst="rect">
            <a:avLst/>
          </a:prstGeom>
          <a:noFill/>
          <a:ln w="57150">
            <a:solidFill>
              <a:srgbClr val="FF0000"/>
            </a:solidFill>
          </a:ln>
        </p:spPr>
      </p:pic>
      <p:sp>
        <p:nvSpPr>
          <p:cNvPr id="6" name="Rounded Rectangle 5"/>
          <p:cNvSpPr/>
          <p:nvPr/>
        </p:nvSpPr>
        <p:spPr>
          <a:xfrm>
            <a:off x="1821093" y="215870"/>
            <a:ext cx="8700525" cy="1059015"/>
          </a:xfrm>
          <a:prstGeom prst="roundRect">
            <a:avLst/>
          </a:prstGeom>
          <a:solidFill>
            <a:schemeClr val="accent1">
              <a:lumMod val="20000"/>
              <a:lumOff val="80000"/>
            </a:schemeClr>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4000" dirty="0">
                <a:solidFill>
                  <a:schemeClr val="tx1"/>
                </a:solidFill>
                <a:latin typeface="XCCW Joined 15a" panose="03050602040000000000" pitchFamily="66" charset="0"/>
              </a:rPr>
              <a:t>What is accelerated </a:t>
            </a:r>
            <a:r>
              <a:rPr lang="en-GB" sz="4000" dirty="0" smtClean="0">
                <a:solidFill>
                  <a:schemeClr val="tx1"/>
                </a:solidFill>
                <a:latin typeface="XCCW Joined 15a" panose="03050602040000000000" pitchFamily="66" charset="0"/>
              </a:rPr>
              <a:t>reader?</a:t>
            </a:r>
            <a:endParaRPr lang="en-GB" sz="4000" dirty="0">
              <a:solidFill>
                <a:schemeClr val="tx1"/>
              </a:solidFill>
              <a:latin typeface="XCCW Joined 15a" panose="03050602040000000000" pitchFamily="66" charset="0"/>
            </a:endParaRPr>
          </a:p>
        </p:txBody>
      </p:sp>
      <p:sp>
        <p:nvSpPr>
          <p:cNvPr id="8" name="TextBox 7"/>
          <p:cNvSpPr txBox="1"/>
          <p:nvPr/>
        </p:nvSpPr>
        <p:spPr>
          <a:xfrm>
            <a:off x="587499" y="2285528"/>
            <a:ext cx="9934119" cy="2862322"/>
          </a:xfrm>
          <a:prstGeom prst="rect">
            <a:avLst/>
          </a:prstGeom>
          <a:noFill/>
        </p:spPr>
        <p:txBody>
          <a:bodyPr wrap="square" rtlCol="0">
            <a:spAutoFit/>
          </a:bodyPr>
          <a:lstStyle/>
          <a:p>
            <a:endParaRPr lang="en-GB" sz="2000" dirty="0">
              <a:latin typeface="XCCW Joined 15a" panose="03050602040000000000" pitchFamily="66" charset="0"/>
            </a:endParaRPr>
          </a:p>
          <a:p>
            <a:pPr marL="285750" indent="-285750">
              <a:buFont typeface="Arial" panose="020B0604020202020204" pitchFamily="34" charset="0"/>
              <a:buChar char="•"/>
            </a:pPr>
            <a:r>
              <a:rPr lang="en-GB" sz="2000" dirty="0">
                <a:latin typeface="XCCW Joined 15a" panose="03050602040000000000" pitchFamily="66" charset="0"/>
              </a:rPr>
              <a:t>A</a:t>
            </a:r>
            <a:r>
              <a:rPr lang="en-GB" sz="2000" dirty="0" smtClean="0">
                <a:latin typeface="XCCW Joined 15a" panose="03050602040000000000" pitchFamily="66" charset="0"/>
              </a:rPr>
              <a:t> </a:t>
            </a:r>
            <a:r>
              <a:rPr lang="en-GB" sz="2000" dirty="0">
                <a:latin typeface="XCCW Joined 15a" panose="03050602040000000000" pitchFamily="66" charset="0"/>
              </a:rPr>
              <a:t>computer program that helps teachers manage and monitor children's independent reading practice. </a:t>
            </a:r>
            <a:endParaRPr lang="en-GB" sz="2000" dirty="0" smtClean="0">
              <a:latin typeface="XCCW Joined 15a" panose="03050602040000000000" pitchFamily="66" charset="0"/>
            </a:endParaRPr>
          </a:p>
          <a:p>
            <a:pPr marL="285750" indent="-285750">
              <a:buFont typeface="Arial" panose="020B0604020202020204" pitchFamily="34" charset="0"/>
              <a:buChar char="•"/>
            </a:pPr>
            <a:endParaRPr lang="en-GB" sz="2000" dirty="0">
              <a:latin typeface="XCCW Joined 15a" panose="03050602040000000000" pitchFamily="66" charset="0"/>
            </a:endParaRPr>
          </a:p>
          <a:p>
            <a:pPr marL="285750" indent="-285750">
              <a:buFont typeface="Arial" panose="020B0604020202020204" pitchFamily="34" charset="0"/>
              <a:buChar char="•"/>
            </a:pPr>
            <a:r>
              <a:rPr lang="en-GB" sz="2000" dirty="0" smtClean="0">
                <a:latin typeface="XCCW Joined 15a" panose="03050602040000000000" pitchFamily="66" charset="0"/>
              </a:rPr>
              <a:t>Your </a:t>
            </a:r>
            <a:r>
              <a:rPr lang="en-GB" sz="2000" dirty="0">
                <a:latin typeface="XCCW Joined 15a" panose="03050602040000000000" pitchFamily="66" charset="0"/>
              </a:rPr>
              <a:t>child picks a book at his/her own level and reads it at his/her own pace. </a:t>
            </a:r>
            <a:endParaRPr lang="en-GB" sz="2000" dirty="0" smtClean="0">
              <a:latin typeface="XCCW Joined 15a" panose="03050602040000000000" pitchFamily="66" charset="0"/>
            </a:endParaRPr>
          </a:p>
          <a:p>
            <a:pPr marL="285750" indent="-285750">
              <a:buFont typeface="Arial" panose="020B0604020202020204" pitchFamily="34" charset="0"/>
              <a:buChar char="•"/>
            </a:pPr>
            <a:endParaRPr lang="en-GB" sz="2000" dirty="0">
              <a:latin typeface="XCCW Joined 15a" panose="03050602040000000000" pitchFamily="66" charset="0"/>
            </a:endParaRPr>
          </a:p>
          <a:p>
            <a:pPr marL="285750" indent="-285750">
              <a:buFont typeface="Arial" panose="020B0604020202020204" pitchFamily="34" charset="0"/>
              <a:buChar char="•"/>
            </a:pPr>
            <a:r>
              <a:rPr lang="en-GB" sz="2000" dirty="0" smtClean="0">
                <a:latin typeface="XCCW Joined 15a" panose="03050602040000000000" pitchFamily="66" charset="0"/>
              </a:rPr>
              <a:t>When </a:t>
            </a:r>
            <a:r>
              <a:rPr lang="en-GB" sz="2000" dirty="0">
                <a:latin typeface="XCCW Joined 15a" panose="03050602040000000000" pitchFamily="66" charset="0"/>
              </a:rPr>
              <a:t>finished, </a:t>
            </a:r>
            <a:r>
              <a:rPr lang="en-GB" sz="2000" dirty="0" smtClean="0">
                <a:latin typeface="XCCW Joined 15a" panose="03050602040000000000" pitchFamily="66" charset="0"/>
              </a:rPr>
              <a:t>they take a </a:t>
            </a:r>
            <a:r>
              <a:rPr lang="en-GB" sz="2000" dirty="0">
                <a:latin typeface="XCCW Joined 15a" panose="03050602040000000000" pitchFamily="66" charset="0"/>
              </a:rPr>
              <a:t>short quiz on the </a:t>
            </a:r>
            <a:r>
              <a:rPr lang="en-GB" sz="2000" dirty="0" smtClean="0">
                <a:latin typeface="XCCW Joined 15a" panose="03050602040000000000" pitchFamily="66" charset="0"/>
              </a:rPr>
              <a:t>computer at school.</a:t>
            </a:r>
            <a:r>
              <a:rPr lang="en-GB" dirty="0">
                <a:latin typeface="XCCW Joined 15a" panose="03050602040000000000" pitchFamily="66" charset="0"/>
              </a:rPr>
              <a:t> </a:t>
            </a:r>
          </a:p>
        </p:txBody>
      </p:sp>
      <p:pic>
        <p:nvPicPr>
          <p:cNvPr id="2" name="Picture 1"/>
          <p:cNvPicPr>
            <a:picLocks noChangeAspect="1"/>
          </p:cNvPicPr>
          <p:nvPr/>
        </p:nvPicPr>
        <p:blipFill>
          <a:blip r:embed="rId4"/>
          <a:stretch>
            <a:fillRect/>
          </a:stretch>
        </p:blipFill>
        <p:spPr>
          <a:xfrm>
            <a:off x="10270341" y="5147850"/>
            <a:ext cx="1397164" cy="1435974"/>
          </a:xfrm>
          <a:prstGeom prst="rect">
            <a:avLst/>
          </a:prstGeom>
        </p:spPr>
      </p:pic>
    </p:spTree>
    <p:extLst>
      <p:ext uri="{BB962C8B-B14F-4D97-AF65-F5344CB8AC3E}">
        <p14:creationId xmlns:p14="http://schemas.microsoft.com/office/powerpoint/2010/main" val="402842828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10" name="Picture 9" descr="st-hugh-of-lincoln-catholic-primary-school-logo-full-color-rgb"/>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1885" y="215870"/>
            <a:ext cx="1029847" cy="990224"/>
          </a:xfrm>
          <a:prstGeom prst="rect">
            <a:avLst/>
          </a:prstGeom>
          <a:noFill/>
          <a:ln w="57150">
            <a:solidFill>
              <a:srgbClr val="FF0000"/>
            </a:solidFill>
          </a:ln>
        </p:spPr>
      </p:pic>
      <p:sp>
        <p:nvSpPr>
          <p:cNvPr id="6" name="Rounded Rectangle 5"/>
          <p:cNvSpPr/>
          <p:nvPr/>
        </p:nvSpPr>
        <p:spPr>
          <a:xfrm>
            <a:off x="1821093" y="215870"/>
            <a:ext cx="8700525" cy="1059015"/>
          </a:xfrm>
          <a:prstGeom prst="roundRect">
            <a:avLst/>
          </a:prstGeom>
          <a:solidFill>
            <a:schemeClr val="accent1">
              <a:lumMod val="20000"/>
              <a:lumOff val="80000"/>
            </a:schemeClr>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chemeClr val="tx1"/>
                </a:solidFill>
                <a:latin typeface="XCCW Joined 15a" panose="03050602040000000000" pitchFamily="66" charset="0"/>
              </a:rPr>
              <a:t>How does the school determine my child’s reading level?</a:t>
            </a:r>
          </a:p>
        </p:txBody>
      </p:sp>
      <p:sp>
        <p:nvSpPr>
          <p:cNvPr id="9" name="TextBox 8"/>
          <p:cNvSpPr txBox="1"/>
          <p:nvPr/>
        </p:nvSpPr>
        <p:spPr>
          <a:xfrm>
            <a:off x="690628" y="2340947"/>
            <a:ext cx="9830990" cy="2215991"/>
          </a:xfrm>
          <a:prstGeom prst="rect">
            <a:avLst/>
          </a:prstGeom>
          <a:noFill/>
        </p:spPr>
        <p:txBody>
          <a:bodyPr wrap="square" rtlCol="0">
            <a:spAutoFit/>
          </a:bodyPr>
          <a:lstStyle/>
          <a:p>
            <a:endParaRPr lang="en-GB" dirty="0">
              <a:latin typeface="XCCW Joined 15a" panose="03050602040000000000" pitchFamily="66" charset="0"/>
            </a:endParaRPr>
          </a:p>
          <a:p>
            <a:r>
              <a:rPr lang="en-GB" sz="2000" dirty="0">
                <a:latin typeface="XCCW Joined 15a" panose="03050602040000000000" pitchFamily="66" charset="0"/>
              </a:rPr>
              <a:t>A Star Reading test</a:t>
            </a:r>
          </a:p>
          <a:p>
            <a:endParaRPr lang="en-GB" sz="2000" dirty="0">
              <a:latin typeface="XCCW Joined 15a" panose="03050602040000000000" pitchFamily="66" charset="0"/>
            </a:endParaRPr>
          </a:p>
          <a:p>
            <a:r>
              <a:rPr lang="en-GB" sz="2000" dirty="0" smtClean="0">
                <a:latin typeface="XCCW Joined 15a" panose="03050602040000000000" pitchFamily="66" charset="0"/>
              </a:rPr>
              <a:t>And</a:t>
            </a:r>
          </a:p>
          <a:p>
            <a:endParaRPr lang="en-GB" sz="2000" dirty="0" smtClean="0">
              <a:latin typeface="XCCW Joined 15a" panose="03050602040000000000" pitchFamily="66" charset="0"/>
            </a:endParaRPr>
          </a:p>
          <a:p>
            <a:r>
              <a:rPr lang="en-GB" sz="2000" dirty="0" smtClean="0">
                <a:latin typeface="XCCW Joined 15a" panose="03050602040000000000" pitchFamily="66" charset="0"/>
              </a:rPr>
              <a:t>professional judgment based on their knowledge of your child.</a:t>
            </a:r>
            <a:endParaRPr lang="en-GB" sz="2000" dirty="0">
              <a:latin typeface="XCCW Joined 15a" panose="03050602040000000000" pitchFamily="66" charset="0"/>
            </a:endParaRPr>
          </a:p>
        </p:txBody>
      </p:sp>
      <p:pic>
        <p:nvPicPr>
          <p:cNvPr id="4" name="Picture 3"/>
          <p:cNvPicPr>
            <a:picLocks noChangeAspect="1"/>
          </p:cNvPicPr>
          <p:nvPr/>
        </p:nvPicPr>
        <p:blipFill>
          <a:blip r:embed="rId4"/>
          <a:stretch>
            <a:fillRect/>
          </a:stretch>
        </p:blipFill>
        <p:spPr>
          <a:xfrm>
            <a:off x="10201789" y="4621745"/>
            <a:ext cx="1713634" cy="2045869"/>
          </a:xfrm>
          <a:prstGeom prst="rect">
            <a:avLst/>
          </a:prstGeom>
        </p:spPr>
      </p:pic>
    </p:spTree>
    <p:extLst>
      <p:ext uri="{BB962C8B-B14F-4D97-AF65-F5344CB8AC3E}">
        <p14:creationId xmlns:p14="http://schemas.microsoft.com/office/powerpoint/2010/main" val="378090828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10" name="Picture 9" descr="st-hugh-of-lincoln-catholic-primary-school-logo-full-color-rgb"/>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1885" y="215870"/>
            <a:ext cx="1029847" cy="990224"/>
          </a:xfrm>
          <a:prstGeom prst="rect">
            <a:avLst/>
          </a:prstGeom>
          <a:noFill/>
          <a:ln w="57150">
            <a:solidFill>
              <a:srgbClr val="FF0000"/>
            </a:solidFill>
          </a:ln>
        </p:spPr>
      </p:pic>
      <p:sp>
        <p:nvSpPr>
          <p:cNvPr id="6" name="Rounded Rectangle 5"/>
          <p:cNvSpPr/>
          <p:nvPr/>
        </p:nvSpPr>
        <p:spPr>
          <a:xfrm>
            <a:off x="1477818" y="215870"/>
            <a:ext cx="9025327" cy="1059015"/>
          </a:xfrm>
          <a:prstGeom prst="roundRect">
            <a:avLst>
              <a:gd name="adj" fmla="val 31494"/>
            </a:avLst>
          </a:prstGeom>
          <a:solidFill>
            <a:schemeClr val="accent1">
              <a:lumMod val="20000"/>
              <a:lumOff val="80000"/>
            </a:schemeClr>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dirty="0" smtClean="0">
              <a:solidFill>
                <a:schemeClr val="tx1"/>
              </a:solidFill>
              <a:latin typeface="XCCW Joined 15a" panose="03050602040000000000" pitchFamily="66" charset="0"/>
            </a:endParaRPr>
          </a:p>
          <a:p>
            <a:r>
              <a:rPr lang="en-GB" sz="2800" dirty="0" smtClean="0">
                <a:solidFill>
                  <a:schemeClr val="tx1"/>
                </a:solidFill>
                <a:latin typeface="XCCW Joined 15a" panose="03050602040000000000" pitchFamily="66" charset="0"/>
              </a:rPr>
              <a:t>What </a:t>
            </a:r>
            <a:r>
              <a:rPr lang="en-GB" sz="2800" dirty="0">
                <a:solidFill>
                  <a:schemeClr val="tx1"/>
                </a:solidFill>
                <a:latin typeface="XCCW Joined 15a" panose="03050602040000000000" pitchFamily="66" charset="0"/>
              </a:rPr>
              <a:t>is a </a:t>
            </a:r>
            <a:r>
              <a:rPr lang="en-GB" sz="2800" dirty="0" smtClean="0">
                <a:solidFill>
                  <a:schemeClr val="tx1"/>
                </a:solidFill>
                <a:latin typeface="XCCW Joined 15a" panose="03050602040000000000" pitchFamily="66" charset="0"/>
              </a:rPr>
              <a:t>Star Reader test?</a:t>
            </a:r>
            <a:endParaRPr lang="en-GB" sz="2800" dirty="0">
              <a:solidFill>
                <a:schemeClr val="tx1"/>
              </a:solidFill>
              <a:latin typeface="XCCW Joined 15a" panose="03050602040000000000" pitchFamily="66" charset="0"/>
            </a:endParaRPr>
          </a:p>
          <a:p>
            <a:endParaRPr lang="en-GB" sz="2800" dirty="0">
              <a:latin typeface="XCCW Joined 15a" panose="03050602040000000000" pitchFamily="66" charset="0"/>
            </a:endParaRPr>
          </a:p>
        </p:txBody>
      </p:sp>
      <p:sp>
        <p:nvSpPr>
          <p:cNvPr id="9" name="TextBox 8"/>
          <p:cNvSpPr txBox="1"/>
          <p:nvPr/>
        </p:nvSpPr>
        <p:spPr>
          <a:xfrm>
            <a:off x="559790" y="1962255"/>
            <a:ext cx="9637156" cy="3231654"/>
          </a:xfrm>
          <a:prstGeom prst="rect">
            <a:avLst/>
          </a:prstGeom>
          <a:noFill/>
        </p:spPr>
        <p:txBody>
          <a:bodyPr wrap="square" rtlCol="0">
            <a:spAutoFit/>
          </a:bodyPr>
          <a:lstStyle/>
          <a:p>
            <a:pPr marL="285750" indent="-285750">
              <a:buFont typeface="Arial" panose="020B0604020202020204" pitchFamily="34" charset="0"/>
              <a:buChar char="•"/>
            </a:pPr>
            <a:endParaRPr lang="en-GB" sz="2400" dirty="0">
              <a:latin typeface="XCCW Joined 15a" panose="03050602040000000000" pitchFamily="66" charset="0"/>
            </a:endParaRPr>
          </a:p>
          <a:p>
            <a:pPr marL="285750" indent="-285750">
              <a:buFont typeface="Arial" panose="020B0604020202020204" pitchFamily="34" charset="0"/>
              <a:buChar char="•"/>
            </a:pPr>
            <a:r>
              <a:rPr lang="en-GB" sz="2000" dirty="0">
                <a:latin typeface="XCCW Joined 15a" panose="03050602040000000000" pitchFamily="66" charset="0"/>
              </a:rPr>
              <a:t>A </a:t>
            </a:r>
            <a:r>
              <a:rPr lang="en-GB" sz="2000" dirty="0" smtClean="0">
                <a:latin typeface="XCCW Joined 15a" panose="03050602040000000000" pitchFamily="66" charset="0"/>
              </a:rPr>
              <a:t>reading assessment that uses computer-adaptive technology. </a:t>
            </a:r>
          </a:p>
          <a:p>
            <a:pPr marL="285750" indent="-285750">
              <a:buFont typeface="Arial" panose="020B0604020202020204" pitchFamily="34" charset="0"/>
              <a:buChar char="•"/>
            </a:pPr>
            <a:endParaRPr lang="en-GB" sz="2000" dirty="0" smtClean="0">
              <a:latin typeface="XCCW Joined 15a" panose="03050602040000000000" pitchFamily="66" charset="0"/>
            </a:endParaRPr>
          </a:p>
          <a:p>
            <a:pPr marL="285750" indent="-285750">
              <a:buFont typeface="Arial" panose="020B0604020202020204" pitchFamily="34" charset="0"/>
              <a:buChar char="•"/>
            </a:pPr>
            <a:r>
              <a:rPr lang="en-GB" sz="2000" dirty="0" smtClean="0">
                <a:latin typeface="XCCW Joined 15a" panose="03050602040000000000" pitchFamily="66" charset="0"/>
              </a:rPr>
              <a:t>Questions continually adjust to your child's responses. </a:t>
            </a:r>
          </a:p>
          <a:p>
            <a:pPr marL="285750" indent="-285750">
              <a:buFont typeface="Arial" panose="020B0604020202020204" pitchFamily="34" charset="0"/>
              <a:buChar char="•"/>
            </a:pPr>
            <a:endParaRPr lang="en-GB" sz="2000" dirty="0" smtClean="0">
              <a:latin typeface="XCCW Joined 15a" panose="03050602040000000000" pitchFamily="66" charset="0"/>
            </a:endParaRPr>
          </a:p>
          <a:p>
            <a:pPr marL="285750" indent="-285750">
              <a:buFont typeface="Arial" panose="020B0604020202020204" pitchFamily="34" charset="0"/>
              <a:buChar char="•"/>
            </a:pPr>
            <a:r>
              <a:rPr lang="en-GB" sz="2000" dirty="0" smtClean="0">
                <a:latin typeface="XCCW Joined 15a" panose="03050602040000000000" pitchFamily="66" charset="0"/>
              </a:rPr>
              <a:t>The test uses multiple-choice questions and takes approximately 20 minutes.</a:t>
            </a:r>
          </a:p>
          <a:p>
            <a:pPr marL="285750" indent="-285750">
              <a:buFont typeface="Arial" panose="020B0604020202020204" pitchFamily="34" charset="0"/>
              <a:buChar char="•"/>
            </a:pPr>
            <a:endParaRPr lang="en-GB" sz="2000" dirty="0" smtClean="0">
              <a:latin typeface="XCCW Joined 15a" panose="03050602040000000000" pitchFamily="66" charset="0"/>
            </a:endParaRPr>
          </a:p>
          <a:p>
            <a:pPr marL="285750" indent="-285750">
              <a:buFont typeface="Arial" panose="020B0604020202020204" pitchFamily="34" charset="0"/>
              <a:buChar char="•"/>
            </a:pPr>
            <a:r>
              <a:rPr lang="en-GB" sz="2000" dirty="0" smtClean="0">
                <a:latin typeface="XCCW Joined 15a" panose="03050602040000000000" pitchFamily="66" charset="0"/>
              </a:rPr>
              <a:t>Children are assessed half termly.</a:t>
            </a:r>
            <a:endParaRPr lang="en-GB" sz="2000" dirty="0">
              <a:latin typeface="XCCW Joined 15a" panose="03050602040000000000" pitchFamily="66" charset="0"/>
            </a:endParaRPr>
          </a:p>
        </p:txBody>
      </p:sp>
    </p:spTree>
    <p:extLst>
      <p:ext uri="{BB962C8B-B14F-4D97-AF65-F5344CB8AC3E}">
        <p14:creationId xmlns:p14="http://schemas.microsoft.com/office/powerpoint/2010/main" val="222419756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10" name="Picture 9" descr="st-hugh-of-lincoln-catholic-primary-school-logo-full-color-rgb"/>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1885" y="215870"/>
            <a:ext cx="1029847" cy="990224"/>
          </a:xfrm>
          <a:prstGeom prst="rect">
            <a:avLst/>
          </a:prstGeom>
          <a:noFill/>
          <a:ln w="57150">
            <a:solidFill>
              <a:srgbClr val="FF0000"/>
            </a:solidFill>
          </a:ln>
        </p:spPr>
      </p:pic>
      <p:sp>
        <p:nvSpPr>
          <p:cNvPr id="6" name="Rounded Rectangle 5"/>
          <p:cNvSpPr/>
          <p:nvPr/>
        </p:nvSpPr>
        <p:spPr>
          <a:xfrm>
            <a:off x="1477818" y="215870"/>
            <a:ext cx="9025327" cy="1059015"/>
          </a:xfrm>
          <a:prstGeom prst="roundRect">
            <a:avLst>
              <a:gd name="adj" fmla="val 31494"/>
            </a:avLst>
          </a:prstGeom>
          <a:solidFill>
            <a:schemeClr val="accent1">
              <a:lumMod val="20000"/>
              <a:lumOff val="80000"/>
            </a:schemeClr>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dirty="0" smtClean="0">
              <a:solidFill>
                <a:schemeClr val="tx1"/>
              </a:solidFill>
              <a:latin typeface="XCCW Joined 15a" panose="03050602040000000000" pitchFamily="66" charset="0"/>
            </a:endParaRPr>
          </a:p>
          <a:p>
            <a:r>
              <a:rPr lang="en-GB" sz="2800" dirty="0" smtClean="0">
                <a:solidFill>
                  <a:schemeClr val="tx1"/>
                </a:solidFill>
                <a:latin typeface="XCCW Joined 15a" panose="03050602040000000000" pitchFamily="66" charset="0"/>
              </a:rPr>
              <a:t>What </a:t>
            </a:r>
            <a:r>
              <a:rPr lang="en-GB" sz="2800" dirty="0">
                <a:solidFill>
                  <a:schemeClr val="tx1"/>
                </a:solidFill>
                <a:latin typeface="XCCW Joined 15a" panose="03050602040000000000" pitchFamily="66" charset="0"/>
              </a:rPr>
              <a:t>is a </a:t>
            </a:r>
            <a:r>
              <a:rPr lang="en-GB" sz="2800" dirty="0" smtClean="0">
                <a:solidFill>
                  <a:schemeClr val="tx1"/>
                </a:solidFill>
                <a:latin typeface="XCCW Joined 15a" panose="03050602040000000000" pitchFamily="66" charset="0"/>
              </a:rPr>
              <a:t>Star Reader test?</a:t>
            </a:r>
            <a:endParaRPr lang="en-GB" sz="2800" dirty="0">
              <a:solidFill>
                <a:schemeClr val="tx1"/>
              </a:solidFill>
              <a:latin typeface="XCCW Joined 15a" panose="03050602040000000000" pitchFamily="66" charset="0"/>
            </a:endParaRPr>
          </a:p>
          <a:p>
            <a:endParaRPr lang="en-GB" sz="2800" dirty="0">
              <a:latin typeface="XCCW Joined 15a" panose="03050602040000000000" pitchFamily="66" charset="0"/>
            </a:endParaRPr>
          </a:p>
        </p:txBody>
      </p:sp>
      <p:pic>
        <p:nvPicPr>
          <p:cNvPr id="3" name="Picture 2"/>
          <p:cNvPicPr>
            <a:picLocks noChangeAspect="1"/>
          </p:cNvPicPr>
          <p:nvPr/>
        </p:nvPicPr>
        <p:blipFill>
          <a:blip r:embed="rId4"/>
          <a:stretch>
            <a:fillRect/>
          </a:stretch>
        </p:blipFill>
        <p:spPr>
          <a:xfrm>
            <a:off x="429849" y="2384677"/>
            <a:ext cx="5275516" cy="3013333"/>
          </a:xfrm>
          <a:prstGeom prst="rect">
            <a:avLst/>
          </a:prstGeom>
        </p:spPr>
      </p:pic>
      <p:pic>
        <p:nvPicPr>
          <p:cNvPr id="2" name="Picture 1"/>
          <p:cNvPicPr>
            <a:picLocks noChangeAspect="1"/>
          </p:cNvPicPr>
          <p:nvPr/>
        </p:nvPicPr>
        <p:blipFill>
          <a:blip r:embed="rId5"/>
          <a:stretch>
            <a:fillRect/>
          </a:stretch>
        </p:blipFill>
        <p:spPr>
          <a:xfrm>
            <a:off x="6118578" y="2364754"/>
            <a:ext cx="5314572" cy="3033256"/>
          </a:xfrm>
          <a:prstGeom prst="rect">
            <a:avLst/>
          </a:prstGeom>
        </p:spPr>
      </p:pic>
    </p:spTree>
    <p:extLst>
      <p:ext uri="{BB962C8B-B14F-4D97-AF65-F5344CB8AC3E}">
        <p14:creationId xmlns:p14="http://schemas.microsoft.com/office/powerpoint/2010/main" val="192710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10" name="Picture 9" descr="st-hugh-of-lincoln-catholic-primary-school-logo-full-color-rgb"/>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1885" y="215870"/>
            <a:ext cx="1029847" cy="990224"/>
          </a:xfrm>
          <a:prstGeom prst="rect">
            <a:avLst/>
          </a:prstGeom>
          <a:noFill/>
          <a:ln w="57150">
            <a:solidFill>
              <a:srgbClr val="FF0000"/>
            </a:solidFill>
          </a:ln>
        </p:spPr>
      </p:pic>
      <p:sp>
        <p:nvSpPr>
          <p:cNvPr id="6" name="Rounded Rectangle 5"/>
          <p:cNvSpPr/>
          <p:nvPr/>
        </p:nvSpPr>
        <p:spPr>
          <a:xfrm>
            <a:off x="1477818" y="215870"/>
            <a:ext cx="9025327" cy="1059015"/>
          </a:xfrm>
          <a:prstGeom prst="roundRect">
            <a:avLst>
              <a:gd name="adj" fmla="val 31494"/>
            </a:avLst>
          </a:prstGeom>
          <a:solidFill>
            <a:schemeClr val="accent1">
              <a:lumMod val="20000"/>
              <a:lumOff val="80000"/>
            </a:schemeClr>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dirty="0" smtClean="0">
              <a:solidFill>
                <a:schemeClr val="tx1"/>
              </a:solidFill>
              <a:latin typeface="XCCW Joined 15a" panose="03050602040000000000" pitchFamily="66" charset="0"/>
            </a:endParaRPr>
          </a:p>
          <a:p>
            <a:r>
              <a:rPr lang="en-GB" sz="2800" dirty="0" smtClean="0">
                <a:solidFill>
                  <a:schemeClr val="tx1"/>
                </a:solidFill>
                <a:latin typeface="XCCW Joined 15a" panose="03050602040000000000" pitchFamily="66" charset="0"/>
              </a:rPr>
              <a:t>What </a:t>
            </a:r>
            <a:r>
              <a:rPr lang="en-GB" sz="2800" dirty="0">
                <a:solidFill>
                  <a:schemeClr val="tx1"/>
                </a:solidFill>
                <a:latin typeface="XCCW Joined 15a" panose="03050602040000000000" pitchFamily="66" charset="0"/>
              </a:rPr>
              <a:t>is a Zone of Proximal Development (ZPD)?</a:t>
            </a:r>
          </a:p>
          <a:p>
            <a:endParaRPr lang="en-GB" sz="2800" dirty="0">
              <a:latin typeface="XCCW Joined 15a" panose="03050602040000000000" pitchFamily="66" charset="0"/>
            </a:endParaRPr>
          </a:p>
        </p:txBody>
      </p:sp>
      <p:sp>
        <p:nvSpPr>
          <p:cNvPr id="9" name="TextBox 8"/>
          <p:cNvSpPr txBox="1"/>
          <p:nvPr/>
        </p:nvSpPr>
        <p:spPr>
          <a:xfrm>
            <a:off x="716808" y="2799372"/>
            <a:ext cx="6403606" cy="1938992"/>
          </a:xfrm>
          <a:prstGeom prst="rect">
            <a:avLst/>
          </a:prstGeom>
          <a:noFill/>
        </p:spPr>
        <p:txBody>
          <a:bodyPr wrap="square" rtlCol="0">
            <a:spAutoFit/>
          </a:bodyPr>
          <a:lstStyle/>
          <a:p>
            <a:pPr marL="285750" indent="-285750">
              <a:buFont typeface="Arial" panose="020B0604020202020204" pitchFamily="34" charset="0"/>
              <a:buChar char="•"/>
            </a:pPr>
            <a:r>
              <a:rPr lang="en-GB" sz="2000" dirty="0">
                <a:latin typeface="XCCW Joined 15a" panose="03050602040000000000" pitchFamily="66" charset="0"/>
              </a:rPr>
              <a:t>Your child will receive a ZPD range </a:t>
            </a:r>
          </a:p>
          <a:p>
            <a:pPr marL="285750" indent="-285750">
              <a:buFont typeface="Arial" panose="020B0604020202020204" pitchFamily="34" charset="0"/>
              <a:buChar char="•"/>
            </a:pPr>
            <a:endParaRPr lang="en-GB" sz="2000" dirty="0">
              <a:latin typeface="XCCW Joined 15a" panose="03050602040000000000" pitchFamily="66" charset="0"/>
            </a:endParaRPr>
          </a:p>
          <a:p>
            <a:pPr marL="285750" indent="-285750">
              <a:buFont typeface="Arial" panose="020B0604020202020204" pitchFamily="34" charset="0"/>
              <a:buChar char="•"/>
            </a:pPr>
            <a:r>
              <a:rPr lang="en-GB" sz="2000" dirty="0">
                <a:latin typeface="XCCW Joined 15a" panose="03050602040000000000" pitchFamily="66" charset="0"/>
              </a:rPr>
              <a:t>It is important for children to read with a high degree of comprehension.</a:t>
            </a:r>
          </a:p>
          <a:p>
            <a:endParaRPr lang="en-GB" sz="2000" dirty="0">
              <a:latin typeface="XCCW Joined 15a" panose="03050602040000000000" pitchFamily="66" charset="0"/>
            </a:endParaRPr>
          </a:p>
          <a:p>
            <a:pPr marL="285750" indent="-285750">
              <a:buFont typeface="Arial" panose="020B0604020202020204" pitchFamily="34" charset="0"/>
              <a:buChar char="•"/>
            </a:pPr>
            <a:r>
              <a:rPr lang="en-GB" sz="2000" dirty="0" smtClean="0">
                <a:latin typeface="XCCW Joined 15a" panose="03050602040000000000" pitchFamily="66" charset="0"/>
              </a:rPr>
              <a:t>ZPD is stuck in their reading diary</a:t>
            </a:r>
            <a:endParaRPr lang="en-GB" sz="2000" dirty="0">
              <a:latin typeface="XCCW Joined 15a" panose="03050602040000000000" pitchFamily="66" charset="0"/>
            </a:endParaRPr>
          </a:p>
        </p:txBody>
      </p:sp>
      <p:pic>
        <p:nvPicPr>
          <p:cNvPr id="2" name="Picture 1"/>
          <p:cNvPicPr>
            <a:picLocks noChangeAspect="1"/>
          </p:cNvPicPr>
          <p:nvPr/>
        </p:nvPicPr>
        <p:blipFill>
          <a:blip r:embed="rId4"/>
          <a:stretch>
            <a:fillRect/>
          </a:stretch>
        </p:blipFill>
        <p:spPr>
          <a:xfrm>
            <a:off x="7611340" y="2919556"/>
            <a:ext cx="3889605" cy="1698625"/>
          </a:xfrm>
          <a:prstGeom prst="rect">
            <a:avLst/>
          </a:prstGeom>
        </p:spPr>
      </p:pic>
      <p:sp>
        <p:nvSpPr>
          <p:cNvPr id="3" name="TextBox 2"/>
          <p:cNvSpPr txBox="1"/>
          <p:nvPr/>
        </p:nvSpPr>
        <p:spPr>
          <a:xfrm>
            <a:off x="8431539" y="3509818"/>
            <a:ext cx="1628972" cy="369332"/>
          </a:xfrm>
          <a:prstGeom prst="rect">
            <a:avLst/>
          </a:prstGeom>
          <a:noFill/>
        </p:spPr>
        <p:txBody>
          <a:bodyPr wrap="none" rtlCol="0">
            <a:spAutoFit/>
          </a:bodyPr>
          <a:lstStyle/>
          <a:p>
            <a:r>
              <a:rPr lang="en-GB" dirty="0" smtClean="0">
                <a:latin typeface="XCCW Joined 15a" panose="03050602040000000000" pitchFamily="66" charset="0"/>
              </a:rPr>
              <a:t>Sept 2022</a:t>
            </a:r>
            <a:endParaRPr lang="en-GB" dirty="0">
              <a:latin typeface="XCCW Joined 15a" panose="03050602040000000000" pitchFamily="66" charset="0"/>
            </a:endParaRPr>
          </a:p>
        </p:txBody>
      </p:sp>
      <p:sp>
        <p:nvSpPr>
          <p:cNvPr id="4" name="TextBox 3"/>
          <p:cNvSpPr txBox="1"/>
          <p:nvPr/>
        </p:nvSpPr>
        <p:spPr>
          <a:xfrm>
            <a:off x="9347014" y="2989740"/>
            <a:ext cx="1426994" cy="400110"/>
          </a:xfrm>
          <a:prstGeom prst="rect">
            <a:avLst/>
          </a:prstGeom>
          <a:noFill/>
        </p:spPr>
        <p:txBody>
          <a:bodyPr wrap="none" rtlCol="0">
            <a:spAutoFit/>
          </a:bodyPr>
          <a:lstStyle/>
          <a:p>
            <a:r>
              <a:rPr lang="en-GB" sz="2000" dirty="0" smtClean="0">
                <a:latin typeface="XCCW Joined 15a" panose="03050602040000000000" pitchFamily="66" charset="0"/>
              </a:rPr>
              <a:t>1.1 – 1.4</a:t>
            </a:r>
            <a:endParaRPr lang="en-GB" sz="2000" dirty="0">
              <a:latin typeface="XCCW Joined 15a" panose="03050602040000000000" pitchFamily="66" charset="0"/>
            </a:endParaRPr>
          </a:p>
        </p:txBody>
      </p:sp>
    </p:spTree>
    <p:extLst>
      <p:ext uri="{BB962C8B-B14F-4D97-AF65-F5344CB8AC3E}">
        <p14:creationId xmlns:p14="http://schemas.microsoft.com/office/powerpoint/2010/main" val="179594125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10" name="Picture 9" descr="st-hugh-of-lincoln-catholic-primary-school-logo-full-color-rgb"/>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1885" y="215870"/>
            <a:ext cx="1029847" cy="990224"/>
          </a:xfrm>
          <a:prstGeom prst="rect">
            <a:avLst/>
          </a:prstGeom>
          <a:noFill/>
          <a:ln w="57150">
            <a:solidFill>
              <a:srgbClr val="FF0000"/>
            </a:solidFill>
          </a:ln>
        </p:spPr>
      </p:pic>
      <p:sp>
        <p:nvSpPr>
          <p:cNvPr id="6" name="Rounded Rectangle 5"/>
          <p:cNvSpPr/>
          <p:nvPr/>
        </p:nvSpPr>
        <p:spPr>
          <a:xfrm>
            <a:off x="1477818" y="215870"/>
            <a:ext cx="9025327" cy="1059015"/>
          </a:xfrm>
          <a:prstGeom prst="roundRect">
            <a:avLst>
              <a:gd name="adj" fmla="val 31494"/>
            </a:avLst>
          </a:prstGeom>
          <a:solidFill>
            <a:schemeClr val="accent1">
              <a:lumMod val="20000"/>
              <a:lumOff val="80000"/>
            </a:schemeClr>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dirty="0" smtClean="0">
              <a:solidFill>
                <a:schemeClr val="tx1"/>
              </a:solidFill>
              <a:latin typeface="XCCW Joined 15a" panose="03050602040000000000" pitchFamily="66" charset="0"/>
            </a:endParaRPr>
          </a:p>
          <a:p>
            <a:r>
              <a:rPr lang="en-GB" sz="2800" dirty="0" smtClean="0">
                <a:solidFill>
                  <a:schemeClr val="tx1"/>
                </a:solidFill>
                <a:latin typeface="XCCW Joined 15a" panose="03050602040000000000" pitchFamily="66" charset="0"/>
              </a:rPr>
              <a:t>What are quiz points?</a:t>
            </a:r>
            <a:endParaRPr lang="en-GB" sz="2800" dirty="0">
              <a:solidFill>
                <a:schemeClr val="tx1"/>
              </a:solidFill>
              <a:latin typeface="XCCW Joined 15a" panose="03050602040000000000" pitchFamily="66" charset="0"/>
            </a:endParaRPr>
          </a:p>
          <a:p>
            <a:endParaRPr lang="en-GB" sz="2800" dirty="0">
              <a:latin typeface="XCCW Joined 15a" panose="03050602040000000000" pitchFamily="66" charset="0"/>
            </a:endParaRPr>
          </a:p>
        </p:txBody>
      </p:sp>
      <p:sp>
        <p:nvSpPr>
          <p:cNvPr id="9" name="TextBox 8"/>
          <p:cNvSpPr txBox="1"/>
          <p:nvPr/>
        </p:nvSpPr>
        <p:spPr>
          <a:xfrm>
            <a:off x="301172" y="2644517"/>
            <a:ext cx="6403606" cy="2862322"/>
          </a:xfrm>
          <a:prstGeom prst="rect">
            <a:avLst/>
          </a:prstGeom>
          <a:noFill/>
        </p:spPr>
        <p:txBody>
          <a:bodyPr wrap="square" rtlCol="0">
            <a:spAutoFit/>
          </a:bodyPr>
          <a:lstStyle/>
          <a:p>
            <a:pPr marL="285750" indent="-285750">
              <a:buFont typeface="Arial" panose="020B0604020202020204" pitchFamily="34" charset="0"/>
              <a:buChar char="•"/>
            </a:pPr>
            <a:r>
              <a:rPr lang="en-GB" sz="2000" dirty="0" smtClean="0">
                <a:latin typeface="XCCW Joined 15a" panose="03050602040000000000" pitchFamily="66" charset="0"/>
              </a:rPr>
              <a:t>Each book is worth a certain number of quiz points</a:t>
            </a:r>
            <a:endParaRPr lang="en-GB" sz="2000" dirty="0">
              <a:latin typeface="XCCW Joined 15a" panose="03050602040000000000" pitchFamily="66" charset="0"/>
            </a:endParaRPr>
          </a:p>
          <a:p>
            <a:pPr marL="285750" indent="-285750">
              <a:buFont typeface="Arial" panose="020B0604020202020204" pitchFamily="34" charset="0"/>
              <a:buChar char="•"/>
            </a:pPr>
            <a:endParaRPr lang="en-GB" sz="2000" dirty="0">
              <a:latin typeface="XCCW Joined 15a" panose="03050602040000000000" pitchFamily="66" charset="0"/>
            </a:endParaRPr>
          </a:p>
          <a:p>
            <a:pPr marL="285750" indent="-285750">
              <a:buFont typeface="Arial" panose="020B0604020202020204" pitchFamily="34" charset="0"/>
              <a:buChar char="•"/>
            </a:pPr>
            <a:r>
              <a:rPr lang="en-GB" sz="2000" dirty="0" smtClean="0">
                <a:latin typeface="XCCW Joined 15a" panose="03050602040000000000" pitchFamily="66" charset="0"/>
              </a:rPr>
              <a:t>Based on length, vocabulary </a:t>
            </a:r>
            <a:r>
              <a:rPr lang="en-GB" sz="2000" dirty="0" err="1" smtClean="0">
                <a:latin typeface="XCCW Joined 15a" panose="03050602040000000000" pitchFamily="66" charset="0"/>
              </a:rPr>
              <a:t>etc</a:t>
            </a:r>
            <a:endParaRPr lang="en-GB" sz="2000" dirty="0">
              <a:latin typeface="XCCW Joined 15a" panose="03050602040000000000" pitchFamily="66" charset="0"/>
            </a:endParaRPr>
          </a:p>
          <a:p>
            <a:endParaRPr lang="en-GB" sz="2000" dirty="0">
              <a:latin typeface="XCCW Joined 15a" panose="03050602040000000000" pitchFamily="66" charset="0"/>
            </a:endParaRPr>
          </a:p>
          <a:p>
            <a:pPr marL="285750" indent="-285750">
              <a:buFont typeface="Arial" panose="020B0604020202020204" pitchFamily="34" charset="0"/>
              <a:buChar char="•"/>
            </a:pPr>
            <a:r>
              <a:rPr lang="en-GB" sz="2000" dirty="0" smtClean="0">
                <a:latin typeface="XCCW Joined 15a" panose="03050602040000000000" pitchFamily="66" charset="0"/>
              </a:rPr>
              <a:t>Get points depending on how many questions they get right</a:t>
            </a:r>
          </a:p>
          <a:p>
            <a:pPr marL="285750" indent="-285750">
              <a:buFont typeface="Arial" panose="020B0604020202020204" pitchFamily="34" charset="0"/>
              <a:buChar char="•"/>
            </a:pPr>
            <a:endParaRPr lang="en-GB" sz="2000" dirty="0">
              <a:latin typeface="XCCW Joined 15a" panose="03050602040000000000" pitchFamily="66" charset="0"/>
            </a:endParaRPr>
          </a:p>
          <a:p>
            <a:pPr marL="285750" indent="-285750">
              <a:buFont typeface="Arial" panose="020B0604020202020204" pitchFamily="34" charset="0"/>
              <a:buChar char="•"/>
            </a:pPr>
            <a:r>
              <a:rPr lang="en-GB" sz="2000" dirty="0" smtClean="0">
                <a:latin typeface="XCCW Joined 15a" panose="03050602040000000000" pitchFamily="66" charset="0"/>
              </a:rPr>
              <a:t>Termly certificates</a:t>
            </a:r>
            <a:endParaRPr lang="en-GB" sz="2000" dirty="0">
              <a:latin typeface="XCCW Joined 15a" panose="03050602040000000000" pitchFamily="66" charset="0"/>
            </a:endParaRPr>
          </a:p>
        </p:txBody>
      </p:sp>
      <p:pic>
        <p:nvPicPr>
          <p:cNvPr id="11" name="Picture 10"/>
          <p:cNvPicPr>
            <a:picLocks noChangeAspect="1"/>
          </p:cNvPicPr>
          <p:nvPr/>
        </p:nvPicPr>
        <p:blipFill>
          <a:blip r:embed="rId4"/>
          <a:stretch>
            <a:fillRect/>
          </a:stretch>
        </p:blipFill>
        <p:spPr>
          <a:xfrm>
            <a:off x="6586992" y="2285528"/>
            <a:ext cx="5423934" cy="3580300"/>
          </a:xfrm>
          <a:prstGeom prst="rect">
            <a:avLst/>
          </a:prstGeom>
        </p:spPr>
      </p:pic>
    </p:spTree>
    <p:extLst>
      <p:ext uri="{BB962C8B-B14F-4D97-AF65-F5344CB8AC3E}">
        <p14:creationId xmlns:p14="http://schemas.microsoft.com/office/powerpoint/2010/main" val="381318570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10" name="Picture 9" descr="st-hugh-of-lincoln-catholic-primary-school-logo-full-color-rgb"/>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1885" y="215870"/>
            <a:ext cx="1029847" cy="990224"/>
          </a:xfrm>
          <a:prstGeom prst="rect">
            <a:avLst/>
          </a:prstGeom>
          <a:noFill/>
          <a:ln w="57150">
            <a:solidFill>
              <a:srgbClr val="FF0000"/>
            </a:solidFill>
          </a:ln>
        </p:spPr>
      </p:pic>
      <p:sp>
        <p:nvSpPr>
          <p:cNvPr id="6" name="Rounded Rectangle 5"/>
          <p:cNvSpPr/>
          <p:nvPr/>
        </p:nvSpPr>
        <p:spPr>
          <a:xfrm>
            <a:off x="1477818" y="215870"/>
            <a:ext cx="9025327" cy="1059015"/>
          </a:xfrm>
          <a:prstGeom prst="roundRect">
            <a:avLst>
              <a:gd name="adj" fmla="val 31494"/>
            </a:avLst>
          </a:prstGeom>
          <a:solidFill>
            <a:schemeClr val="accent1">
              <a:lumMod val="20000"/>
              <a:lumOff val="80000"/>
            </a:schemeClr>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dirty="0" smtClean="0">
              <a:solidFill>
                <a:schemeClr val="tx1"/>
              </a:solidFill>
              <a:latin typeface="XCCW Joined 15a" panose="03050602040000000000" pitchFamily="66" charset="0"/>
            </a:endParaRPr>
          </a:p>
          <a:p>
            <a:r>
              <a:rPr lang="en-GB" sz="2800" dirty="0" smtClean="0">
                <a:solidFill>
                  <a:schemeClr val="tx1"/>
                </a:solidFill>
                <a:latin typeface="XCCW Joined 15a" panose="03050602040000000000" pitchFamily="66" charset="0"/>
              </a:rPr>
              <a:t>How can I support my child’s progress at home?</a:t>
            </a:r>
            <a:endParaRPr lang="en-GB" sz="2800" dirty="0">
              <a:solidFill>
                <a:schemeClr val="tx1"/>
              </a:solidFill>
              <a:latin typeface="XCCW Joined 15a" panose="03050602040000000000" pitchFamily="66" charset="0"/>
            </a:endParaRPr>
          </a:p>
          <a:p>
            <a:endParaRPr lang="en-GB" sz="2800" dirty="0">
              <a:latin typeface="XCCW Joined 15a" panose="03050602040000000000" pitchFamily="66" charset="0"/>
            </a:endParaRPr>
          </a:p>
        </p:txBody>
      </p:sp>
      <p:sp>
        <p:nvSpPr>
          <p:cNvPr id="9" name="TextBox 8"/>
          <p:cNvSpPr txBox="1"/>
          <p:nvPr/>
        </p:nvSpPr>
        <p:spPr>
          <a:xfrm>
            <a:off x="536215" y="2196140"/>
            <a:ext cx="7370113" cy="3170099"/>
          </a:xfrm>
          <a:prstGeom prst="rect">
            <a:avLst/>
          </a:prstGeom>
          <a:noFill/>
        </p:spPr>
        <p:txBody>
          <a:bodyPr wrap="square" rtlCol="0">
            <a:spAutoFit/>
          </a:bodyPr>
          <a:lstStyle/>
          <a:p>
            <a:pPr marL="342900" indent="-342900">
              <a:buFont typeface="Arial" panose="020B0604020202020204" pitchFamily="34" charset="0"/>
              <a:buChar char="•"/>
            </a:pPr>
            <a:r>
              <a:rPr lang="en-GB" sz="2000" dirty="0" smtClean="0">
                <a:latin typeface="XCCW Joined 15a" panose="03050602040000000000" pitchFamily="66" charset="0"/>
              </a:rPr>
              <a:t>Culture and love of reading at home</a:t>
            </a:r>
          </a:p>
          <a:p>
            <a:pPr marL="342900" indent="-342900">
              <a:buFont typeface="Arial" panose="020B0604020202020204" pitchFamily="34" charset="0"/>
              <a:buChar char="•"/>
            </a:pPr>
            <a:endParaRPr lang="en-GB" sz="2000" dirty="0">
              <a:latin typeface="XCCW Joined 15a" panose="03050602040000000000" pitchFamily="66" charset="0"/>
            </a:endParaRPr>
          </a:p>
          <a:p>
            <a:pPr marL="342900" indent="-342900">
              <a:buFont typeface="Arial" panose="020B0604020202020204" pitchFamily="34" charset="0"/>
              <a:buChar char="•"/>
            </a:pPr>
            <a:r>
              <a:rPr lang="en-GB" sz="2000" dirty="0" smtClean="0">
                <a:latin typeface="XCCW Joined 15a" panose="03050602040000000000" pitchFamily="66" charset="0"/>
              </a:rPr>
              <a:t>Daily reading</a:t>
            </a:r>
          </a:p>
          <a:p>
            <a:pPr marL="342900" indent="-342900">
              <a:buFont typeface="Arial" panose="020B0604020202020204" pitchFamily="34" charset="0"/>
              <a:buChar char="•"/>
            </a:pPr>
            <a:endParaRPr lang="en-GB" sz="2000" dirty="0">
              <a:latin typeface="XCCW Joined 15a" panose="03050602040000000000" pitchFamily="66" charset="0"/>
            </a:endParaRPr>
          </a:p>
          <a:p>
            <a:pPr marL="342900" indent="-342900">
              <a:buFont typeface="Arial" panose="020B0604020202020204" pitchFamily="34" charset="0"/>
              <a:buChar char="•"/>
            </a:pPr>
            <a:r>
              <a:rPr lang="en-GB" sz="2000" dirty="0" smtClean="0">
                <a:latin typeface="XCCW Joined 15a" panose="03050602040000000000" pitchFamily="66" charset="0"/>
              </a:rPr>
              <a:t>Stopping and asking questions</a:t>
            </a:r>
          </a:p>
          <a:p>
            <a:pPr marL="342900" indent="-342900">
              <a:buFont typeface="Arial" panose="020B0604020202020204" pitchFamily="34" charset="0"/>
              <a:buChar char="•"/>
            </a:pPr>
            <a:endParaRPr lang="en-GB" sz="2000" dirty="0" smtClean="0">
              <a:latin typeface="XCCW Joined 15a" panose="03050602040000000000" pitchFamily="66" charset="0"/>
            </a:endParaRPr>
          </a:p>
          <a:p>
            <a:pPr marL="342900" indent="-342900">
              <a:buFont typeface="Arial" panose="020B0604020202020204" pitchFamily="34" charset="0"/>
              <a:buChar char="•"/>
            </a:pPr>
            <a:r>
              <a:rPr lang="en-GB" sz="2000" dirty="0" smtClean="0">
                <a:latin typeface="XCCW Joined 15a" panose="03050602040000000000" pitchFamily="66" charset="0"/>
              </a:rPr>
              <a:t>Read yourself and discuss what you read with them</a:t>
            </a:r>
          </a:p>
          <a:p>
            <a:endParaRPr lang="en-GB" sz="2000" dirty="0">
              <a:latin typeface="XCCW Joined 15a" panose="03050602040000000000" pitchFamily="66" charset="0"/>
            </a:endParaRPr>
          </a:p>
          <a:p>
            <a:pPr marL="342900" indent="-342900">
              <a:buFont typeface="Arial" panose="020B0604020202020204" pitchFamily="34" charset="0"/>
              <a:buChar char="•"/>
            </a:pPr>
            <a:r>
              <a:rPr lang="en-GB" sz="2000" dirty="0" smtClean="0">
                <a:latin typeface="XCCW Joined 15a" panose="03050602040000000000" pitchFamily="66" charset="0"/>
              </a:rPr>
              <a:t>Join the local library</a:t>
            </a:r>
            <a:endParaRPr lang="en-GB" sz="2000" dirty="0">
              <a:latin typeface="XCCW Joined 15a" panose="03050602040000000000" pitchFamily="66" charset="0"/>
            </a:endParaRPr>
          </a:p>
        </p:txBody>
      </p:sp>
      <p:pic>
        <p:nvPicPr>
          <p:cNvPr id="7" name="Picture 6"/>
          <p:cNvPicPr>
            <a:picLocks noChangeAspect="1"/>
          </p:cNvPicPr>
          <p:nvPr/>
        </p:nvPicPr>
        <p:blipFill>
          <a:blip r:embed="rId4"/>
          <a:stretch>
            <a:fillRect/>
          </a:stretch>
        </p:blipFill>
        <p:spPr>
          <a:xfrm>
            <a:off x="7775792" y="4433933"/>
            <a:ext cx="3530032" cy="2273850"/>
          </a:xfrm>
          <a:prstGeom prst="rect">
            <a:avLst/>
          </a:prstGeom>
        </p:spPr>
      </p:pic>
      <p:pic>
        <p:nvPicPr>
          <p:cNvPr id="8" name="Picture 7"/>
          <p:cNvPicPr>
            <a:picLocks noChangeAspect="1"/>
          </p:cNvPicPr>
          <p:nvPr/>
        </p:nvPicPr>
        <p:blipFill>
          <a:blip r:embed="rId5"/>
          <a:stretch>
            <a:fillRect/>
          </a:stretch>
        </p:blipFill>
        <p:spPr>
          <a:xfrm>
            <a:off x="8385391" y="1927628"/>
            <a:ext cx="3530032" cy="1853562"/>
          </a:xfrm>
          <a:prstGeom prst="rect">
            <a:avLst/>
          </a:prstGeom>
        </p:spPr>
      </p:pic>
    </p:spTree>
    <p:extLst>
      <p:ext uri="{BB962C8B-B14F-4D97-AF65-F5344CB8AC3E}">
        <p14:creationId xmlns:p14="http://schemas.microsoft.com/office/powerpoint/2010/main" val="74509263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22EFCD09A2BA342909BEA9CF87DC879" ma:contentTypeVersion="12" ma:contentTypeDescription="Create a new document." ma:contentTypeScope="" ma:versionID="f95faf8abbcbfe47f9a8e2899aaa778a">
  <xsd:schema xmlns:xsd="http://www.w3.org/2001/XMLSchema" xmlns:xs="http://www.w3.org/2001/XMLSchema" xmlns:p="http://schemas.microsoft.com/office/2006/metadata/properties" xmlns:ns2="38102288-1a76-4a20-be0a-eee14a09194c" xmlns:ns3="f63824f3-34f6-45d6-a528-6965021171c3" targetNamespace="http://schemas.microsoft.com/office/2006/metadata/properties" ma:root="true" ma:fieldsID="827d5a5142e11d041df27683e72a56b0" ns2:_="" ns3:_="">
    <xsd:import namespace="38102288-1a76-4a20-be0a-eee14a09194c"/>
    <xsd:import namespace="f63824f3-34f6-45d6-a528-6965021171c3"/>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OCR" minOccurs="0"/>
                <xsd:element ref="ns2:MediaServiceLocation"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8102288-1a76-4a20-be0a-eee14a09194c"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MediaServiceAutoTags" ma:internalName="MediaServiceAutoTags"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63824f3-34f6-45d6-a528-6965021171c3" elementFormDefault="qualified">
    <xsd:import namespace="http://schemas.microsoft.com/office/2006/documentManagement/types"/>
    <xsd:import namespace="http://schemas.microsoft.com/office/infopath/2007/PartnerControls"/>
    <xsd:element name="SharedWithUsers" ma:index="10"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D133B6F-8492-4F1F-B21D-892DFCF40BB0}">
  <ds:schemaRefs>
    <ds:schemaRef ds:uri="http://schemas.microsoft.com/sharepoint/v3/contenttype/forms"/>
  </ds:schemaRefs>
</ds:datastoreItem>
</file>

<file path=customXml/itemProps2.xml><?xml version="1.0" encoding="utf-8"?>
<ds:datastoreItem xmlns:ds="http://schemas.openxmlformats.org/officeDocument/2006/customXml" ds:itemID="{50EAB3B7-C045-40BD-986F-95FD7D60956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8102288-1a76-4a20-be0a-eee14a09194c"/>
    <ds:schemaRef ds:uri="f63824f3-34f6-45d6-a528-6965021171c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778BD56-76F9-46A1-BC71-BBC4C045D556}">
  <ds:schemaRefs>
    <ds:schemaRef ds:uri="http://schemas.microsoft.com/office/infopath/2007/PartnerControls"/>
    <ds:schemaRef ds:uri="http://purl.org/dc/elements/1.1/"/>
    <ds:schemaRef ds:uri="http://schemas.microsoft.com/office/2006/metadata/properties"/>
    <ds:schemaRef ds:uri="http://purl.org/dc/terms/"/>
    <ds:schemaRef ds:uri="http://schemas.openxmlformats.org/package/2006/metadata/core-properties"/>
    <ds:schemaRef ds:uri="f63824f3-34f6-45d6-a528-6965021171c3"/>
    <ds:schemaRef ds:uri="http://schemas.microsoft.com/office/2006/documentManagement/types"/>
    <ds:schemaRef ds:uri="38102288-1a76-4a20-be0a-eee14a09194c"/>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14985</TotalTime>
  <Words>1110</Words>
  <Application>Microsoft Office PowerPoint</Application>
  <PresentationFormat>Widescreen</PresentationFormat>
  <Paragraphs>128</Paragraphs>
  <Slides>17</Slides>
  <Notes>17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Calibri Light</vt:lpstr>
      <vt:lpstr>Tahoma</vt:lpstr>
      <vt:lpstr>XCCW Joined 15a</vt:lpstr>
      <vt:lpstr>Office Theme</vt:lpstr>
      <vt:lpstr>  Welcome  Reading After Phonics Workshop     Mrs Grace Miss Bye</vt:lpstr>
      <vt:lpstr>Our approach to teaching reading after phonics</vt:lpstr>
      <vt:lpstr>Master Readers: Weekly Overview</vt:lpstr>
      <vt:lpstr>PowerPoint Presentation</vt:lpstr>
      <vt:lpstr>Whole Class Text - Day 1</vt:lpstr>
      <vt:lpstr>Day 2</vt:lpstr>
      <vt:lpstr>Day 3</vt:lpstr>
      <vt:lpstr>Day 4</vt:lpstr>
      <vt:lpstr>Day 5</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St. John the Baptist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dc:title>
  <dc:creator>Catherine Grace</dc:creator>
  <cp:lastModifiedBy>C Grace</cp:lastModifiedBy>
  <cp:revision>327</cp:revision>
  <cp:lastPrinted>2022-09-21T12:28:06Z</cp:lastPrinted>
  <dcterms:created xsi:type="dcterms:W3CDTF">2020-04-06T16:12:33Z</dcterms:created>
  <dcterms:modified xsi:type="dcterms:W3CDTF">2022-09-27T11:47:53Z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0x010100422EFCD09A2BA342909BEA9CF87DC879</vt:lpwstr>
  </property>
</Properties>
</file>